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44"/>
  </p:notesMasterIdLst>
  <p:handoutMasterIdLst>
    <p:handoutMasterId r:id="rId45"/>
  </p:handoutMasterIdLst>
  <p:sldIdLst>
    <p:sldId id="304" r:id="rId2"/>
    <p:sldId id="360" r:id="rId3"/>
    <p:sldId id="367" r:id="rId4"/>
    <p:sldId id="305" r:id="rId5"/>
    <p:sldId id="368" r:id="rId6"/>
    <p:sldId id="353" r:id="rId7"/>
    <p:sldId id="306" r:id="rId8"/>
    <p:sldId id="307" r:id="rId9"/>
    <p:sldId id="313" r:id="rId10"/>
    <p:sldId id="363" r:id="rId11"/>
    <p:sldId id="362" r:id="rId12"/>
    <p:sldId id="364" r:id="rId13"/>
    <p:sldId id="365" r:id="rId14"/>
    <p:sldId id="361" r:id="rId15"/>
    <p:sldId id="332" r:id="rId16"/>
    <p:sldId id="349" r:id="rId17"/>
    <p:sldId id="315" r:id="rId18"/>
    <p:sldId id="348" r:id="rId19"/>
    <p:sldId id="318" r:id="rId20"/>
    <p:sldId id="323" r:id="rId21"/>
    <p:sldId id="325" r:id="rId22"/>
    <p:sldId id="326" r:id="rId23"/>
    <p:sldId id="333" r:id="rId24"/>
    <p:sldId id="369" r:id="rId25"/>
    <p:sldId id="322" r:id="rId26"/>
    <p:sldId id="320" r:id="rId27"/>
    <p:sldId id="321" r:id="rId28"/>
    <p:sldId id="345" r:id="rId29"/>
    <p:sldId id="346" r:id="rId30"/>
    <p:sldId id="319" r:id="rId31"/>
    <p:sldId id="347" r:id="rId32"/>
    <p:sldId id="354" r:id="rId33"/>
    <p:sldId id="370" r:id="rId34"/>
    <p:sldId id="366" r:id="rId35"/>
    <p:sldId id="371" r:id="rId36"/>
    <p:sldId id="372" r:id="rId37"/>
    <p:sldId id="373" r:id="rId38"/>
    <p:sldId id="374" r:id="rId39"/>
    <p:sldId id="375" r:id="rId40"/>
    <p:sldId id="292" r:id="rId41"/>
    <p:sldId id="261" r:id="rId42"/>
    <p:sldId id="260" r:id="rId4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72"/>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1500" y="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632734E-2AB4-4584-8F00-85D1CD34D744}" type="datetimeFigureOut">
              <a:rPr lang="en-US"/>
              <a:pPr>
                <a:defRPr/>
              </a:pPr>
              <a:t>8/10/2017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FEA14C35-D75B-42DB-92A9-5254394A83FA}" type="slidenum">
              <a:rPr lang="en-US"/>
              <a:pPr>
                <a:defRPr/>
              </a:pPr>
              <a:t>‹#›</a:t>
            </a:fld>
            <a:endParaRPr lang="en-US"/>
          </a:p>
        </p:txBody>
      </p:sp>
    </p:spTree>
    <p:extLst>
      <p:ext uri="{BB962C8B-B14F-4D97-AF65-F5344CB8AC3E}">
        <p14:creationId xmlns:p14="http://schemas.microsoft.com/office/powerpoint/2010/main" val="195496586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9C70AD8-30DC-433F-BEC2-1BC600237B76}" type="datetimeFigureOut">
              <a:rPr lang="en-US"/>
              <a:pPr>
                <a:defRPr/>
              </a:pPr>
              <a:t>8/10/2017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5A73BCE1-54B9-4675-A978-B8393CDD4A72}" type="slidenum">
              <a:rPr lang="en-US"/>
              <a:pPr>
                <a:defRPr/>
              </a:pPr>
              <a:t>‹#›</a:t>
            </a:fld>
            <a:endParaRPr lang="en-US"/>
          </a:p>
        </p:txBody>
      </p:sp>
    </p:spTree>
    <p:extLst>
      <p:ext uri="{BB962C8B-B14F-4D97-AF65-F5344CB8AC3E}">
        <p14:creationId xmlns:p14="http://schemas.microsoft.com/office/powerpoint/2010/main" val="1234529395"/>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jpg"/><Relationship Id="rId16"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0"/>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2746375"/>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8" name="Picture 7" descr="My Sketches - 2017-06-13 17.49.20.png"/>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266700" y="4372866"/>
            <a:ext cx="9677400" cy="2485133"/>
          </a:xfrm>
          <a:prstGeom prst="rect">
            <a:avLst/>
          </a:prstGeom>
        </p:spPr>
      </p:pic>
      <p:sp>
        <p:nvSpPr>
          <p:cNvPr id="9" name="Rectangle 8"/>
          <p:cNvSpPr/>
          <p:nvPr/>
        </p:nvSpPr>
        <p:spPr>
          <a:xfrm>
            <a:off x="0" y="-76200"/>
            <a:ext cx="9144000" cy="762000"/>
          </a:xfrm>
          <a:prstGeom prst="rect">
            <a:avLst/>
          </a:prstGeom>
          <a:solidFill>
            <a:srgbClr val="3457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TextBox 9"/>
          <p:cNvSpPr txBox="1"/>
          <p:nvPr/>
        </p:nvSpPr>
        <p:spPr>
          <a:xfrm>
            <a:off x="6525564" y="0"/>
            <a:ext cx="2618436" cy="584776"/>
          </a:xfrm>
          <a:prstGeom prst="rect">
            <a:avLst/>
          </a:prstGeom>
          <a:noFill/>
        </p:spPr>
        <p:txBody>
          <a:bodyPr wrap="square" rtlCol="0">
            <a:spAutoFit/>
          </a:bodyPr>
          <a:lstStyle/>
          <a:p>
            <a:pPr algn="r"/>
            <a:r>
              <a:rPr lang="en-GB" dirty="0">
                <a:solidFill>
                  <a:schemeClr val="bg1"/>
                </a:solidFill>
              </a:rPr>
              <a:t>MWLUG</a:t>
            </a:r>
            <a:r>
              <a:rPr lang="en-GB" baseline="0" dirty="0">
                <a:solidFill>
                  <a:schemeClr val="bg1"/>
                </a:solidFill>
              </a:rPr>
              <a:t> 2017</a:t>
            </a:r>
          </a:p>
          <a:p>
            <a:pPr algn="r"/>
            <a:r>
              <a:rPr lang="en-GB" sz="1400" dirty="0">
                <a:solidFill>
                  <a:schemeClr val="bg1"/>
                </a:solidFill>
              </a:rPr>
              <a:t>Moving Collaboration Forward</a:t>
            </a:r>
          </a:p>
        </p:txBody>
      </p:sp>
    </p:spTree>
    <p:extLst>
      <p:ext uri="{BB962C8B-B14F-4D97-AF65-F5344CB8AC3E}">
        <p14:creationId xmlns:p14="http://schemas.microsoft.com/office/powerpoint/2010/main" val="3013769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cSld name="Content Page">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152400" y="152400"/>
            <a:ext cx="4343400" cy="381000"/>
          </a:xfrm>
          <a:prstGeom prst="rect">
            <a:avLst/>
          </a:prstGeom>
        </p:spPr>
        <p:txBody>
          <a:bodyPr/>
          <a:lstStyle>
            <a:lvl1pPr>
              <a:buNone/>
              <a:defRPr sz="2400" b="1" baseline="0">
                <a:solidFill>
                  <a:schemeClr val="bg1"/>
                </a:solidFill>
                <a:latin typeface="+mj-lt"/>
              </a:defRPr>
            </a:lvl1pPr>
          </a:lstStyle>
          <a:p>
            <a:pPr lvl="0"/>
            <a:r>
              <a:rPr lang="en-US"/>
              <a:t>Edit Master text styles</a:t>
            </a:r>
          </a:p>
        </p:txBody>
      </p:sp>
      <p:sp>
        <p:nvSpPr>
          <p:cNvPr id="14" name="Text Placeholder 13"/>
          <p:cNvSpPr>
            <a:spLocks noGrp="1"/>
          </p:cNvSpPr>
          <p:nvPr>
            <p:ph type="body" sz="quarter" idx="11"/>
          </p:nvPr>
        </p:nvSpPr>
        <p:spPr>
          <a:xfrm>
            <a:off x="228600" y="990600"/>
            <a:ext cx="8686800" cy="5562600"/>
          </a:xfrm>
          <a:prstGeom prst="rect">
            <a:avLst/>
          </a:prstGeom>
        </p:spPr>
        <p:txBody>
          <a:bodyPr/>
          <a:lstStyle>
            <a:lvl1pPr>
              <a:buFont typeface="Arial" pitchFamily="34" charset="0"/>
              <a:buChar char="•"/>
              <a:defRPr b="1" baseline="0"/>
            </a:lvl1pPr>
            <a:lvl2pPr>
              <a:defRPr sz="2200" baseline="0">
                <a:solidFill>
                  <a:srgbClr val="000072"/>
                </a:solidFill>
              </a:defRPr>
            </a:lvl2pPr>
            <a:lvl3pPr>
              <a:defRPr sz="2000" baseline="0"/>
            </a:lvl3pPr>
            <a:lvl4pPr>
              <a:defRPr sz="1800" baseline="0">
                <a:solidFill>
                  <a:srgbClr val="000072"/>
                </a:solidFill>
              </a:defRPr>
            </a:lvl4pPr>
            <a:lvl5pPr>
              <a:defRPr sz="16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52056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pic>
        <p:nvPicPr>
          <p:cNvPr id="3" name="Picture 2" descr="mwlugbann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762000"/>
          </a:xfrm>
          <a:prstGeom prst="rect">
            <a:avLst/>
          </a:prstGeom>
        </p:spPr>
      </p:pic>
      <p:sp>
        <p:nvSpPr>
          <p:cNvPr id="4" name="Rectangle 3"/>
          <p:cNvSpPr/>
          <p:nvPr/>
        </p:nvSpPr>
        <p:spPr>
          <a:xfrm>
            <a:off x="0" y="0"/>
            <a:ext cx="6426000" cy="762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5" name="Picture 4" descr="My Sketches - 2017-06-13 17.49.20.png"/>
          <p:cNvPicPr>
            <a:picLocks noChangeAspect="1"/>
          </p:cNvPicPr>
          <p:nvPr/>
        </p:nvPicPr>
        <p:blipFill>
          <a:blip r:embed="rId3" cstate="print">
            <a:alphaModFix amt="50000"/>
            <a:extLst>
              <a:ext uri="{28A0092B-C50C-407E-A947-70E740481C1C}">
                <a14:useLocalDpi xmlns:a14="http://schemas.microsoft.com/office/drawing/2010/main" val="0"/>
              </a:ext>
            </a:extLst>
          </a:blip>
          <a:stretch>
            <a:fillRect/>
          </a:stretch>
        </p:blipFill>
        <p:spPr>
          <a:xfrm>
            <a:off x="-152400" y="-76200"/>
            <a:ext cx="6781800" cy="914400"/>
          </a:xfrm>
          <a:prstGeom prst="rect">
            <a:avLst/>
          </a:prstGeom>
        </p:spPr>
      </p:pic>
      <p:sp>
        <p:nvSpPr>
          <p:cNvPr id="7" name="Rectangle 6"/>
          <p:cNvSpPr/>
          <p:nvPr/>
        </p:nvSpPr>
        <p:spPr>
          <a:xfrm>
            <a:off x="6400800" y="0"/>
            <a:ext cx="2819400" cy="762000"/>
          </a:xfrm>
          <a:prstGeom prst="rect">
            <a:avLst/>
          </a:prstGeom>
          <a:solidFill>
            <a:srgbClr val="3457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TextBox 7"/>
          <p:cNvSpPr txBox="1"/>
          <p:nvPr/>
        </p:nvSpPr>
        <p:spPr>
          <a:xfrm>
            <a:off x="6477000" y="76200"/>
            <a:ext cx="2618436" cy="584776"/>
          </a:xfrm>
          <a:prstGeom prst="rect">
            <a:avLst/>
          </a:prstGeom>
          <a:noFill/>
        </p:spPr>
        <p:txBody>
          <a:bodyPr wrap="square" rtlCol="0">
            <a:spAutoFit/>
          </a:bodyPr>
          <a:lstStyle/>
          <a:p>
            <a:pPr algn="r"/>
            <a:r>
              <a:rPr lang="en-GB" dirty="0">
                <a:solidFill>
                  <a:schemeClr val="bg1"/>
                </a:solidFill>
              </a:rPr>
              <a:t>MWLUG</a:t>
            </a:r>
            <a:r>
              <a:rPr lang="en-GB" baseline="0" dirty="0">
                <a:solidFill>
                  <a:schemeClr val="bg1"/>
                </a:solidFill>
              </a:rPr>
              <a:t> 2017</a:t>
            </a:r>
          </a:p>
          <a:p>
            <a:pPr algn="r"/>
            <a:r>
              <a:rPr lang="en-GB" sz="1400" dirty="0">
                <a:solidFill>
                  <a:schemeClr val="bg1"/>
                </a:solidFill>
              </a:rPr>
              <a:t>Moving Collaboration Forward</a:t>
            </a:r>
          </a:p>
        </p:txBody>
      </p:sp>
      <p:sp>
        <p:nvSpPr>
          <p:cNvPr id="10" name="TextBox 9"/>
          <p:cNvSpPr txBox="1"/>
          <p:nvPr/>
        </p:nvSpPr>
        <p:spPr>
          <a:xfrm>
            <a:off x="1905000" y="914400"/>
            <a:ext cx="5353900" cy="769441"/>
          </a:xfrm>
          <a:prstGeom prst="rect">
            <a:avLst/>
          </a:prstGeom>
          <a:noFill/>
        </p:spPr>
        <p:txBody>
          <a:bodyPr wrap="none" rtlCol="0">
            <a:spAutoFit/>
          </a:bodyPr>
          <a:lstStyle/>
          <a:p>
            <a:r>
              <a:rPr lang="en-GB" sz="4400" dirty="0">
                <a:latin typeface="+mj-lt"/>
              </a:rPr>
              <a:t>Our Amazing Sponsors</a:t>
            </a:r>
          </a:p>
        </p:txBody>
      </p:sp>
      <p:pic>
        <p:nvPicPr>
          <p:cNvPr id="11" name="Picture 10" descr="ib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2000" y="1828800"/>
            <a:ext cx="2700000" cy="1010140"/>
          </a:xfrm>
          <a:prstGeom prst="rect">
            <a:avLst/>
          </a:prstGeom>
        </p:spPr>
      </p:pic>
      <p:grpSp>
        <p:nvGrpSpPr>
          <p:cNvPr id="24" name="Group 23"/>
          <p:cNvGrpSpPr/>
          <p:nvPr/>
        </p:nvGrpSpPr>
        <p:grpSpPr>
          <a:xfrm>
            <a:off x="1608000" y="3073505"/>
            <a:ext cx="5928000" cy="1181886"/>
            <a:chOff x="1608000" y="3124200"/>
            <a:chExt cx="5928000" cy="1181886"/>
          </a:xfrm>
        </p:grpSpPr>
        <p:pic>
          <p:nvPicPr>
            <p:cNvPr id="12" name="Picture 11" descr="panagenda-Logo-ill-4c_new.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08000" y="3350793"/>
              <a:ext cx="2160000" cy="728700"/>
            </a:xfrm>
            <a:prstGeom prst="rect">
              <a:avLst/>
            </a:prstGeom>
          </p:spPr>
        </p:pic>
        <p:pic>
          <p:nvPicPr>
            <p:cNvPr id="13" name="Picture 12" descr="RPN_Logo_Stacked-Preferred.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376000" y="3124200"/>
              <a:ext cx="2160000" cy="1181886"/>
            </a:xfrm>
            <a:prstGeom prst="rect">
              <a:avLst/>
            </a:prstGeom>
          </p:spPr>
        </p:pic>
      </p:grpSp>
      <p:grpSp>
        <p:nvGrpSpPr>
          <p:cNvPr id="25" name="Group 24"/>
          <p:cNvGrpSpPr/>
          <p:nvPr/>
        </p:nvGrpSpPr>
        <p:grpSpPr>
          <a:xfrm>
            <a:off x="324000" y="4489956"/>
            <a:ext cx="8496000" cy="1111680"/>
            <a:chOff x="324000" y="4572000"/>
            <a:chExt cx="8496000" cy="1111680"/>
          </a:xfrm>
        </p:grpSpPr>
        <p:pic>
          <p:nvPicPr>
            <p:cNvPr id="14" name="Picture 13" descr="bcc-logo.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24000" y="4916181"/>
              <a:ext cx="1440000" cy="423319"/>
            </a:xfrm>
            <a:prstGeom prst="rect">
              <a:avLst/>
            </a:prstGeom>
          </p:spPr>
        </p:pic>
        <p:pic>
          <p:nvPicPr>
            <p:cNvPr id="15" name="Picture 14" descr="Cisco_Logo_no_TM_Cisco_Blue-RGB_264px.png"/>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088000" y="4627375"/>
              <a:ext cx="1440000" cy="1000930"/>
            </a:xfrm>
            <a:prstGeom prst="rect">
              <a:avLst/>
            </a:prstGeom>
          </p:spPr>
        </p:pic>
        <p:pic>
          <p:nvPicPr>
            <p:cNvPr id="16" name="Picture 15" descr="PSC_PrimaryLogo_WTagline_250.pn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852000" y="4572000"/>
              <a:ext cx="1440000" cy="1111680"/>
            </a:xfrm>
            <a:prstGeom prst="rect">
              <a:avLst/>
            </a:prstGeom>
          </p:spPr>
        </p:pic>
        <p:pic>
          <p:nvPicPr>
            <p:cNvPr id="17" name="Picture 16" descr="riva-crm-integration-225.pn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5616000" y="4788640"/>
              <a:ext cx="1440000" cy="678400"/>
            </a:xfrm>
            <a:prstGeom prst="rect">
              <a:avLst/>
            </a:prstGeom>
          </p:spPr>
        </p:pic>
        <p:pic>
          <p:nvPicPr>
            <p:cNvPr id="18" name="Picture 17" descr="ytria-logo-250px83pxNew-225.pn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380000" y="4884640"/>
              <a:ext cx="1440000" cy="486400"/>
            </a:xfrm>
            <a:prstGeom prst="rect">
              <a:avLst/>
            </a:prstGeom>
          </p:spPr>
        </p:pic>
      </p:grpSp>
      <p:grpSp>
        <p:nvGrpSpPr>
          <p:cNvPr id="26" name="Group 25"/>
          <p:cNvGrpSpPr/>
          <p:nvPr/>
        </p:nvGrpSpPr>
        <p:grpSpPr>
          <a:xfrm>
            <a:off x="620104" y="5836200"/>
            <a:ext cx="7903792" cy="869400"/>
            <a:chOff x="620104" y="5836200"/>
            <a:chExt cx="7903792" cy="869400"/>
          </a:xfrm>
        </p:grpSpPr>
        <p:pic>
          <p:nvPicPr>
            <p:cNvPr id="19" name="Picture 18" descr="CMS-Logo-200w-Crossware.pn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620104" y="6068400"/>
              <a:ext cx="1080000" cy="405000"/>
            </a:xfrm>
            <a:prstGeom prst="rect">
              <a:avLst/>
            </a:prstGeom>
          </p:spPr>
        </p:pic>
        <p:pic>
          <p:nvPicPr>
            <p:cNvPr id="20" name="Picture 19" descr="MartinScott_Logo_Transparent.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043688" y="6022077"/>
              <a:ext cx="1080000" cy="497647"/>
            </a:xfrm>
            <a:prstGeom prst="rect">
              <a:avLst/>
            </a:prstGeom>
          </p:spPr>
        </p:pic>
        <p:pic>
          <p:nvPicPr>
            <p:cNvPr id="21" name="Picture 20" descr="PhoraGroup-Logo-2016-0415.pn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743792" y="5836200"/>
              <a:ext cx="1080000" cy="869400"/>
            </a:xfrm>
            <a:prstGeom prst="rect">
              <a:avLst/>
            </a:prstGeom>
          </p:spPr>
        </p:pic>
        <p:pic>
          <p:nvPicPr>
            <p:cNvPr id="22" name="Picture 21" descr="full-smallest-tif-color-side-transparent-2.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2320208" y="5999628"/>
              <a:ext cx="1103376" cy="542544"/>
            </a:xfrm>
            <a:prstGeom prst="rect">
              <a:avLst/>
            </a:prstGeom>
          </p:spPr>
        </p:pic>
        <p:pic>
          <p:nvPicPr>
            <p:cNvPr id="23" name="Picture 22" descr="M2.png"/>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443896" y="6116615"/>
              <a:ext cx="1080000" cy="308571"/>
            </a:xfrm>
            <a:prstGeom prst="rect">
              <a:avLst/>
            </a:prstGeom>
          </p:spPr>
        </p:pic>
      </p:grpSp>
    </p:spTree>
    <p:extLst>
      <p:ext uri="{BB962C8B-B14F-4D97-AF65-F5344CB8AC3E}">
        <p14:creationId xmlns:p14="http://schemas.microsoft.com/office/powerpoint/2010/main" val="2275180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lstStyle/>
          <a:p>
            <a:r>
              <a:rPr lang="en-US"/>
              <a:t>Click to edit Master title style</a:t>
            </a:r>
            <a:endParaRPr lang="en-GB" dirty="0"/>
          </a:p>
        </p:txBody>
      </p:sp>
      <p:sp>
        <p:nvSpPr>
          <p:cNvPr id="3" name="Content Placeholder 2"/>
          <p:cNvSpPr>
            <a:spLocks noGrp="1"/>
          </p:cNvSpPr>
          <p:nvPr>
            <p:ph idx="1"/>
          </p:nvPr>
        </p:nvSpPr>
        <p:spPr>
          <a:xfrm>
            <a:off x="457200" y="2163762"/>
            <a:ext cx="8229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descr="mwlugbann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762000"/>
          </a:xfrm>
          <a:prstGeom prst="rect">
            <a:avLst/>
          </a:prstGeom>
        </p:spPr>
      </p:pic>
      <p:sp>
        <p:nvSpPr>
          <p:cNvPr id="9" name="Rectangle 8"/>
          <p:cNvSpPr/>
          <p:nvPr/>
        </p:nvSpPr>
        <p:spPr>
          <a:xfrm>
            <a:off x="0" y="0"/>
            <a:ext cx="6426000" cy="762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0" name="Picture 9" descr="My Sketches - 2017-06-13 17.49.20.png"/>
          <p:cNvPicPr>
            <a:picLocks noChangeAspect="1"/>
          </p:cNvPicPr>
          <p:nvPr/>
        </p:nvPicPr>
        <p:blipFill>
          <a:blip r:embed="rId3" cstate="print">
            <a:alphaModFix amt="50000"/>
            <a:extLst>
              <a:ext uri="{28A0092B-C50C-407E-A947-70E740481C1C}">
                <a14:useLocalDpi xmlns:a14="http://schemas.microsoft.com/office/drawing/2010/main" val="0"/>
              </a:ext>
            </a:extLst>
          </a:blip>
          <a:stretch>
            <a:fillRect/>
          </a:stretch>
        </p:blipFill>
        <p:spPr>
          <a:xfrm>
            <a:off x="-152400" y="-76200"/>
            <a:ext cx="6781800" cy="914400"/>
          </a:xfrm>
          <a:prstGeom prst="rect">
            <a:avLst/>
          </a:prstGeom>
        </p:spPr>
      </p:pic>
      <p:sp>
        <p:nvSpPr>
          <p:cNvPr id="14" name="Rectangle 13"/>
          <p:cNvSpPr/>
          <p:nvPr/>
        </p:nvSpPr>
        <p:spPr>
          <a:xfrm>
            <a:off x="6400800" y="0"/>
            <a:ext cx="2819400" cy="762000"/>
          </a:xfrm>
          <a:prstGeom prst="rect">
            <a:avLst/>
          </a:prstGeom>
          <a:solidFill>
            <a:srgbClr val="3457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TextBox 14"/>
          <p:cNvSpPr txBox="1"/>
          <p:nvPr/>
        </p:nvSpPr>
        <p:spPr>
          <a:xfrm>
            <a:off x="6477000" y="76200"/>
            <a:ext cx="2618436" cy="584776"/>
          </a:xfrm>
          <a:prstGeom prst="rect">
            <a:avLst/>
          </a:prstGeom>
          <a:noFill/>
        </p:spPr>
        <p:txBody>
          <a:bodyPr wrap="square" rtlCol="0">
            <a:spAutoFit/>
          </a:bodyPr>
          <a:lstStyle/>
          <a:p>
            <a:pPr algn="r"/>
            <a:r>
              <a:rPr lang="en-GB" dirty="0">
                <a:solidFill>
                  <a:schemeClr val="bg1"/>
                </a:solidFill>
              </a:rPr>
              <a:t>MWLUG</a:t>
            </a:r>
            <a:r>
              <a:rPr lang="en-GB" baseline="0" dirty="0">
                <a:solidFill>
                  <a:schemeClr val="bg1"/>
                </a:solidFill>
              </a:rPr>
              <a:t> 2017</a:t>
            </a:r>
          </a:p>
          <a:p>
            <a:pPr algn="r"/>
            <a:r>
              <a:rPr lang="en-GB" sz="1400" dirty="0">
                <a:solidFill>
                  <a:schemeClr val="bg1"/>
                </a:solidFill>
              </a:rPr>
              <a:t>Moving Collaboration Forward</a:t>
            </a:r>
          </a:p>
        </p:txBody>
      </p:sp>
    </p:spTree>
    <p:extLst>
      <p:ext uri="{BB962C8B-B14F-4D97-AF65-F5344CB8AC3E}">
        <p14:creationId xmlns:p14="http://schemas.microsoft.com/office/powerpoint/2010/main" val="4170886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17963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217963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descr="mwlugbann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762000"/>
          </a:xfrm>
          <a:prstGeom prst="rect">
            <a:avLst/>
          </a:prstGeom>
        </p:spPr>
      </p:pic>
      <p:sp>
        <p:nvSpPr>
          <p:cNvPr id="9" name="Rectangle 8"/>
          <p:cNvSpPr/>
          <p:nvPr/>
        </p:nvSpPr>
        <p:spPr>
          <a:xfrm>
            <a:off x="0" y="0"/>
            <a:ext cx="6426000" cy="762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0" name="Picture 9" descr="My Sketches - 2017-06-13 17.49.20.png"/>
          <p:cNvPicPr>
            <a:picLocks noChangeAspect="1"/>
          </p:cNvPicPr>
          <p:nvPr/>
        </p:nvPicPr>
        <p:blipFill>
          <a:blip r:embed="rId3" cstate="print">
            <a:alphaModFix amt="50000"/>
            <a:extLst>
              <a:ext uri="{28A0092B-C50C-407E-A947-70E740481C1C}">
                <a14:useLocalDpi xmlns:a14="http://schemas.microsoft.com/office/drawing/2010/main" val="0"/>
              </a:ext>
            </a:extLst>
          </a:blip>
          <a:stretch>
            <a:fillRect/>
          </a:stretch>
        </p:blipFill>
        <p:spPr>
          <a:xfrm>
            <a:off x="-152400" y="-76200"/>
            <a:ext cx="6781800" cy="914400"/>
          </a:xfrm>
          <a:prstGeom prst="rect">
            <a:avLst/>
          </a:prstGeom>
        </p:spPr>
      </p:pic>
      <p:sp>
        <p:nvSpPr>
          <p:cNvPr id="11" name="Rectangle 10"/>
          <p:cNvSpPr/>
          <p:nvPr/>
        </p:nvSpPr>
        <p:spPr>
          <a:xfrm>
            <a:off x="6400800" y="0"/>
            <a:ext cx="2819400" cy="762000"/>
          </a:xfrm>
          <a:prstGeom prst="rect">
            <a:avLst/>
          </a:prstGeom>
          <a:solidFill>
            <a:srgbClr val="3457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TextBox 11"/>
          <p:cNvSpPr txBox="1"/>
          <p:nvPr/>
        </p:nvSpPr>
        <p:spPr>
          <a:xfrm>
            <a:off x="6477000" y="76200"/>
            <a:ext cx="2618436" cy="584776"/>
          </a:xfrm>
          <a:prstGeom prst="rect">
            <a:avLst/>
          </a:prstGeom>
          <a:noFill/>
        </p:spPr>
        <p:txBody>
          <a:bodyPr wrap="square" rtlCol="0">
            <a:spAutoFit/>
          </a:bodyPr>
          <a:lstStyle/>
          <a:p>
            <a:pPr algn="r"/>
            <a:r>
              <a:rPr lang="en-GB" dirty="0">
                <a:solidFill>
                  <a:schemeClr val="bg1"/>
                </a:solidFill>
              </a:rPr>
              <a:t>MWLUG</a:t>
            </a:r>
            <a:r>
              <a:rPr lang="en-GB" baseline="0" dirty="0">
                <a:solidFill>
                  <a:schemeClr val="bg1"/>
                </a:solidFill>
              </a:rPr>
              <a:t> 2017</a:t>
            </a:r>
          </a:p>
          <a:p>
            <a:pPr algn="r"/>
            <a:r>
              <a:rPr lang="en-GB" sz="1400" dirty="0">
                <a:solidFill>
                  <a:schemeClr val="bg1"/>
                </a:solidFill>
              </a:rPr>
              <a:t>Moving Collaboration Forward</a:t>
            </a:r>
          </a:p>
        </p:txBody>
      </p:sp>
      <p:sp>
        <p:nvSpPr>
          <p:cNvPr id="13" name="Title 1"/>
          <p:cNvSpPr>
            <a:spLocks noGrp="1"/>
          </p:cNvSpPr>
          <p:nvPr>
            <p:ph type="title"/>
          </p:nvPr>
        </p:nvSpPr>
        <p:spPr>
          <a:xfrm>
            <a:off x="457200" y="838200"/>
            <a:ext cx="8229600" cy="1143000"/>
          </a:xfrm>
        </p:spPr>
        <p:txBody>
          <a:bodyPr/>
          <a:lstStyle/>
          <a:p>
            <a:r>
              <a:rPr lang="en-US"/>
              <a:t>Click to edit Master title style</a:t>
            </a:r>
            <a:endParaRPr lang="en-GB"/>
          </a:p>
        </p:txBody>
      </p:sp>
    </p:spTree>
    <p:extLst>
      <p:ext uri="{BB962C8B-B14F-4D97-AF65-F5344CB8AC3E}">
        <p14:creationId xmlns:p14="http://schemas.microsoft.com/office/powerpoint/2010/main" val="1038697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211455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7543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211455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7543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Picture 9" descr="mwlugbann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762000"/>
          </a:xfrm>
          <a:prstGeom prst="rect">
            <a:avLst/>
          </a:prstGeom>
        </p:spPr>
      </p:pic>
      <p:sp>
        <p:nvSpPr>
          <p:cNvPr id="11" name="Rectangle 10"/>
          <p:cNvSpPr/>
          <p:nvPr/>
        </p:nvSpPr>
        <p:spPr>
          <a:xfrm>
            <a:off x="0" y="0"/>
            <a:ext cx="6426000" cy="762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2" name="Picture 11" descr="My Sketches - 2017-06-13 17.49.20.png"/>
          <p:cNvPicPr>
            <a:picLocks noChangeAspect="1"/>
          </p:cNvPicPr>
          <p:nvPr/>
        </p:nvPicPr>
        <p:blipFill>
          <a:blip r:embed="rId3" cstate="print">
            <a:alphaModFix amt="50000"/>
            <a:extLst>
              <a:ext uri="{28A0092B-C50C-407E-A947-70E740481C1C}">
                <a14:useLocalDpi xmlns:a14="http://schemas.microsoft.com/office/drawing/2010/main" val="0"/>
              </a:ext>
            </a:extLst>
          </a:blip>
          <a:stretch>
            <a:fillRect/>
          </a:stretch>
        </p:blipFill>
        <p:spPr>
          <a:xfrm>
            <a:off x="-152400" y="-76200"/>
            <a:ext cx="6781800" cy="914400"/>
          </a:xfrm>
          <a:prstGeom prst="rect">
            <a:avLst/>
          </a:prstGeom>
        </p:spPr>
      </p:pic>
      <p:sp>
        <p:nvSpPr>
          <p:cNvPr id="15" name="Rectangle 14"/>
          <p:cNvSpPr/>
          <p:nvPr/>
        </p:nvSpPr>
        <p:spPr>
          <a:xfrm>
            <a:off x="6400800" y="0"/>
            <a:ext cx="2819400" cy="762000"/>
          </a:xfrm>
          <a:prstGeom prst="rect">
            <a:avLst/>
          </a:prstGeom>
          <a:solidFill>
            <a:srgbClr val="3457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TextBox 15"/>
          <p:cNvSpPr txBox="1"/>
          <p:nvPr/>
        </p:nvSpPr>
        <p:spPr>
          <a:xfrm>
            <a:off x="6477000" y="76200"/>
            <a:ext cx="2618436" cy="584776"/>
          </a:xfrm>
          <a:prstGeom prst="rect">
            <a:avLst/>
          </a:prstGeom>
          <a:noFill/>
        </p:spPr>
        <p:txBody>
          <a:bodyPr wrap="square" rtlCol="0">
            <a:spAutoFit/>
          </a:bodyPr>
          <a:lstStyle/>
          <a:p>
            <a:pPr algn="r"/>
            <a:r>
              <a:rPr lang="en-GB" dirty="0">
                <a:solidFill>
                  <a:schemeClr val="bg1"/>
                </a:solidFill>
              </a:rPr>
              <a:t>MWLUG</a:t>
            </a:r>
            <a:r>
              <a:rPr lang="en-GB" baseline="0" dirty="0">
                <a:solidFill>
                  <a:schemeClr val="bg1"/>
                </a:solidFill>
              </a:rPr>
              <a:t> 2017</a:t>
            </a:r>
          </a:p>
          <a:p>
            <a:pPr algn="r"/>
            <a:r>
              <a:rPr lang="en-GB" sz="1400" dirty="0">
                <a:solidFill>
                  <a:schemeClr val="bg1"/>
                </a:solidFill>
              </a:rPr>
              <a:t>Moving Collaboration Forward</a:t>
            </a:r>
          </a:p>
        </p:txBody>
      </p:sp>
    </p:spTree>
    <p:extLst>
      <p:ext uri="{BB962C8B-B14F-4D97-AF65-F5344CB8AC3E}">
        <p14:creationId xmlns:p14="http://schemas.microsoft.com/office/powerpoint/2010/main" val="1545386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6" name="Picture 5" descr="mwlugbann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762000"/>
          </a:xfrm>
          <a:prstGeom prst="rect">
            <a:avLst/>
          </a:prstGeom>
        </p:spPr>
      </p:pic>
      <p:sp>
        <p:nvSpPr>
          <p:cNvPr id="7" name="Rectangle 6"/>
          <p:cNvSpPr/>
          <p:nvPr/>
        </p:nvSpPr>
        <p:spPr>
          <a:xfrm>
            <a:off x="0" y="0"/>
            <a:ext cx="6426000" cy="762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8" name="Picture 7" descr="My Sketches - 2017-06-13 17.49.20.png"/>
          <p:cNvPicPr>
            <a:picLocks noChangeAspect="1"/>
          </p:cNvPicPr>
          <p:nvPr/>
        </p:nvPicPr>
        <p:blipFill>
          <a:blip r:embed="rId3" cstate="print">
            <a:alphaModFix amt="50000"/>
            <a:extLst>
              <a:ext uri="{28A0092B-C50C-407E-A947-70E740481C1C}">
                <a14:useLocalDpi xmlns:a14="http://schemas.microsoft.com/office/drawing/2010/main" val="0"/>
              </a:ext>
            </a:extLst>
          </a:blip>
          <a:stretch>
            <a:fillRect/>
          </a:stretch>
        </p:blipFill>
        <p:spPr>
          <a:xfrm>
            <a:off x="-152400" y="-76200"/>
            <a:ext cx="6781800" cy="914400"/>
          </a:xfrm>
          <a:prstGeom prst="rect">
            <a:avLst/>
          </a:prstGeom>
        </p:spPr>
      </p:pic>
      <p:sp>
        <p:nvSpPr>
          <p:cNvPr id="11" name="Title 1"/>
          <p:cNvSpPr>
            <a:spLocks noGrp="1"/>
          </p:cNvSpPr>
          <p:nvPr>
            <p:ph type="title"/>
          </p:nvPr>
        </p:nvSpPr>
        <p:spPr>
          <a:xfrm>
            <a:off x="457200" y="838200"/>
            <a:ext cx="8229600" cy="1143000"/>
          </a:xfrm>
        </p:spPr>
        <p:txBody>
          <a:bodyPr/>
          <a:lstStyle/>
          <a:p>
            <a:r>
              <a:rPr lang="en-US"/>
              <a:t>Click to edit Master title style</a:t>
            </a:r>
            <a:endParaRPr lang="en-GB"/>
          </a:p>
        </p:txBody>
      </p:sp>
      <p:sp>
        <p:nvSpPr>
          <p:cNvPr id="12" name="Rectangle 11"/>
          <p:cNvSpPr/>
          <p:nvPr/>
        </p:nvSpPr>
        <p:spPr>
          <a:xfrm>
            <a:off x="6400800" y="0"/>
            <a:ext cx="2819400" cy="762000"/>
          </a:xfrm>
          <a:prstGeom prst="rect">
            <a:avLst/>
          </a:prstGeom>
          <a:solidFill>
            <a:srgbClr val="3457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TextBox 12"/>
          <p:cNvSpPr txBox="1"/>
          <p:nvPr/>
        </p:nvSpPr>
        <p:spPr>
          <a:xfrm>
            <a:off x="6477000" y="76200"/>
            <a:ext cx="2618436" cy="584776"/>
          </a:xfrm>
          <a:prstGeom prst="rect">
            <a:avLst/>
          </a:prstGeom>
          <a:noFill/>
        </p:spPr>
        <p:txBody>
          <a:bodyPr wrap="square" rtlCol="0">
            <a:spAutoFit/>
          </a:bodyPr>
          <a:lstStyle/>
          <a:p>
            <a:pPr algn="r"/>
            <a:r>
              <a:rPr lang="en-GB" dirty="0">
                <a:solidFill>
                  <a:schemeClr val="bg1"/>
                </a:solidFill>
              </a:rPr>
              <a:t>MWLUG</a:t>
            </a:r>
            <a:r>
              <a:rPr lang="en-GB" baseline="0" dirty="0">
                <a:solidFill>
                  <a:schemeClr val="bg1"/>
                </a:solidFill>
              </a:rPr>
              <a:t> 2017</a:t>
            </a:r>
          </a:p>
          <a:p>
            <a:pPr algn="r"/>
            <a:r>
              <a:rPr lang="en-GB" sz="1400" dirty="0">
                <a:solidFill>
                  <a:schemeClr val="bg1"/>
                </a:solidFill>
              </a:rPr>
              <a:t>Moving Collaboration Forward</a:t>
            </a:r>
          </a:p>
        </p:txBody>
      </p:sp>
    </p:spTree>
    <p:extLst>
      <p:ext uri="{BB962C8B-B14F-4D97-AF65-F5344CB8AC3E}">
        <p14:creationId xmlns:p14="http://schemas.microsoft.com/office/powerpoint/2010/main" val="508581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83820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200025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pic>
        <p:nvPicPr>
          <p:cNvPr id="8" name="Picture 7" descr="mwlugbann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762000"/>
          </a:xfrm>
          <a:prstGeom prst="rect">
            <a:avLst/>
          </a:prstGeom>
        </p:spPr>
      </p:pic>
      <p:sp>
        <p:nvSpPr>
          <p:cNvPr id="9" name="Rectangle 8"/>
          <p:cNvSpPr/>
          <p:nvPr/>
        </p:nvSpPr>
        <p:spPr>
          <a:xfrm>
            <a:off x="0" y="0"/>
            <a:ext cx="6426000" cy="762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0" name="Picture 9" descr="My Sketches - 2017-06-13 17.49.20.png"/>
          <p:cNvPicPr>
            <a:picLocks noChangeAspect="1"/>
          </p:cNvPicPr>
          <p:nvPr/>
        </p:nvPicPr>
        <p:blipFill>
          <a:blip r:embed="rId3" cstate="print">
            <a:alphaModFix amt="50000"/>
            <a:extLst>
              <a:ext uri="{28A0092B-C50C-407E-A947-70E740481C1C}">
                <a14:useLocalDpi xmlns:a14="http://schemas.microsoft.com/office/drawing/2010/main" val="0"/>
              </a:ext>
            </a:extLst>
          </a:blip>
          <a:stretch>
            <a:fillRect/>
          </a:stretch>
        </p:blipFill>
        <p:spPr>
          <a:xfrm>
            <a:off x="-152400" y="-76200"/>
            <a:ext cx="6781800" cy="914400"/>
          </a:xfrm>
          <a:prstGeom prst="rect">
            <a:avLst/>
          </a:prstGeom>
        </p:spPr>
      </p:pic>
      <p:sp>
        <p:nvSpPr>
          <p:cNvPr id="13" name="Rectangle 12"/>
          <p:cNvSpPr/>
          <p:nvPr/>
        </p:nvSpPr>
        <p:spPr>
          <a:xfrm>
            <a:off x="6400800" y="0"/>
            <a:ext cx="2819400" cy="762000"/>
          </a:xfrm>
          <a:prstGeom prst="rect">
            <a:avLst/>
          </a:prstGeom>
          <a:solidFill>
            <a:srgbClr val="3457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TextBox 13"/>
          <p:cNvSpPr txBox="1"/>
          <p:nvPr/>
        </p:nvSpPr>
        <p:spPr>
          <a:xfrm>
            <a:off x="6477000" y="76200"/>
            <a:ext cx="2618436" cy="584776"/>
          </a:xfrm>
          <a:prstGeom prst="rect">
            <a:avLst/>
          </a:prstGeom>
          <a:noFill/>
        </p:spPr>
        <p:txBody>
          <a:bodyPr wrap="square" rtlCol="0">
            <a:spAutoFit/>
          </a:bodyPr>
          <a:lstStyle/>
          <a:p>
            <a:pPr algn="r"/>
            <a:r>
              <a:rPr lang="en-GB" dirty="0">
                <a:solidFill>
                  <a:schemeClr val="bg1"/>
                </a:solidFill>
              </a:rPr>
              <a:t>MWLUG</a:t>
            </a:r>
            <a:r>
              <a:rPr lang="en-GB" baseline="0" dirty="0">
                <a:solidFill>
                  <a:schemeClr val="bg1"/>
                </a:solidFill>
              </a:rPr>
              <a:t> 2017</a:t>
            </a:r>
          </a:p>
          <a:p>
            <a:pPr algn="r"/>
            <a:r>
              <a:rPr lang="en-GB" sz="1400" dirty="0">
                <a:solidFill>
                  <a:schemeClr val="bg1"/>
                </a:solidFill>
              </a:rPr>
              <a:t>Moving Collaboration Forward</a:t>
            </a:r>
          </a:p>
        </p:txBody>
      </p:sp>
    </p:spTree>
    <p:extLst>
      <p:ext uri="{BB962C8B-B14F-4D97-AF65-F5344CB8AC3E}">
        <p14:creationId xmlns:p14="http://schemas.microsoft.com/office/powerpoint/2010/main" val="2798074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2578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10699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8245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pic>
        <p:nvPicPr>
          <p:cNvPr id="8" name="Picture 7" descr="mwlugbann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762000"/>
          </a:xfrm>
          <a:prstGeom prst="rect">
            <a:avLst/>
          </a:prstGeom>
        </p:spPr>
      </p:pic>
      <p:sp>
        <p:nvSpPr>
          <p:cNvPr id="9" name="Rectangle 8"/>
          <p:cNvSpPr/>
          <p:nvPr/>
        </p:nvSpPr>
        <p:spPr>
          <a:xfrm>
            <a:off x="0" y="0"/>
            <a:ext cx="6426000" cy="762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0" name="Picture 9" descr="My Sketches - 2017-06-13 17.49.20.png"/>
          <p:cNvPicPr>
            <a:picLocks noChangeAspect="1"/>
          </p:cNvPicPr>
          <p:nvPr/>
        </p:nvPicPr>
        <p:blipFill>
          <a:blip r:embed="rId3" cstate="print">
            <a:alphaModFix amt="50000"/>
            <a:extLst>
              <a:ext uri="{28A0092B-C50C-407E-A947-70E740481C1C}">
                <a14:useLocalDpi xmlns:a14="http://schemas.microsoft.com/office/drawing/2010/main" val="0"/>
              </a:ext>
            </a:extLst>
          </a:blip>
          <a:stretch>
            <a:fillRect/>
          </a:stretch>
        </p:blipFill>
        <p:spPr>
          <a:xfrm>
            <a:off x="-152400" y="-76200"/>
            <a:ext cx="6781800" cy="914400"/>
          </a:xfrm>
          <a:prstGeom prst="rect">
            <a:avLst/>
          </a:prstGeom>
        </p:spPr>
      </p:pic>
      <p:sp>
        <p:nvSpPr>
          <p:cNvPr id="15" name="Rectangle 14"/>
          <p:cNvSpPr/>
          <p:nvPr/>
        </p:nvSpPr>
        <p:spPr>
          <a:xfrm>
            <a:off x="6400800" y="0"/>
            <a:ext cx="2819400" cy="762000"/>
          </a:xfrm>
          <a:prstGeom prst="rect">
            <a:avLst/>
          </a:prstGeom>
          <a:solidFill>
            <a:srgbClr val="3457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TextBox 15"/>
          <p:cNvSpPr txBox="1"/>
          <p:nvPr/>
        </p:nvSpPr>
        <p:spPr>
          <a:xfrm>
            <a:off x="6477000" y="76200"/>
            <a:ext cx="2618436" cy="584776"/>
          </a:xfrm>
          <a:prstGeom prst="rect">
            <a:avLst/>
          </a:prstGeom>
          <a:noFill/>
        </p:spPr>
        <p:txBody>
          <a:bodyPr wrap="square" rtlCol="0">
            <a:spAutoFit/>
          </a:bodyPr>
          <a:lstStyle/>
          <a:p>
            <a:pPr algn="r"/>
            <a:r>
              <a:rPr lang="en-GB" dirty="0">
                <a:solidFill>
                  <a:schemeClr val="bg1"/>
                </a:solidFill>
              </a:rPr>
              <a:t>MWLUG</a:t>
            </a:r>
            <a:r>
              <a:rPr lang="en-GB" baseline="0" dirty="0">
                <a:solidFill>
                  <a:schemeClr val="bg1"/>
                </a:solidFill>
              </a:rPr>
              <a:t> 2017</a:t>
            </a:r>
          </a:p>
          <a:p>
            <a:pPr algn="r"/>
            <a:r>
              <a:rPr lang="en-GB" sz="1400" dirty="0">
                <a:solidFill>
                  <a:schemeClr val="bg1"/>
                </a:solidFill>
              </a:rPr>
              <a:t>Moving Collaboration Forward</a:t>
            </a:r>
          </a:p>
        </p:txBody>
      </p:sp>
    </p:spTree>
    <p:extLst>
      <p:ext uri="{BB962C8B-B14F-4D97-AF65-F5344CB8AC3E}">
        <p14:creationId xmlns:p14="http://schemas.microsoft.com/office/powerpoint/2010/main" val="2203672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mwlugbann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762000"/>
          </a:xfrm>
          <a:prstGeom prst="rect">
            <a:avLst/>
          </a:prstGeom>
        </p:spPr>
      </p:pic>
      <p:sp>
        <p:nvSpPr>
          <p:cNvPr id="6" name="Rectangle 5"/>
          <p:cNvSpPr/>
          <p:nvPr/>
        </p:nvSpPr>
        <p:spPr>
          <a:xfrm>
            <a:off x="0" y="0"/>
            <a:ext cx="6426000" cy="762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7" name="Picture 6" descr="My Sketches - 2017-06-13 17.49.20.png"/>
          <p:cNvPicPr>
            <a:picLocks noChangeAspect="1"/>
          </p:cNvPicPr>
          <p:nvPr/>
        </p:nvPicPr>
        <p:blipFill>
          <a:blip r:embed="rId3" cstate="print">
            <a:alphaModFix amt="50000"/>
            <a:extLst>
              <a:ext uri="{28A0092B-C50C-407E-A947-70E740481C1C}">
                <a14:useLocalDpi xmlns:a14="http://schemas.microsoft.com/office/drawing/2010/main" val="0"/>
              </a:ext>
            </a:extLst>
          </a:blip>
          <a:stretch>
            <a:fillRect/>
          </a:stretch>
        </p:blipFill>
        <p:spPr>
          <a:xfrm>
            <a:off x="-152400" y="-76200"/>
            <a:ext cx="6781800" cy="914400"/>
          </a:xfrm>
          <a:prstGeom prst="rect">
            <a:avLst/>
          </a:prstGeom>
        </p:spPr>
      </p:pic>
      <p:sp>
        <p:nvSpPr>
          <p:cNvPr id="10" name="Rectangle 9"/>
          <p:cNvSpPr/>
          <p:nvPr/>
        </p:nvSpPr>
        <p:spPr>
          <a:xfrm>
            <a:off x="6400800" y="0"/>
            <a:ext cx="2819400" cy="762000"/>
          </a:xfrm>
          <a:prstGeom prst="rect">
            <a:avLst/>
          </a:prstGeom>
          <a:solidFill>
            <a:srgbClr val="3457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TextBox 10"/>
          <p:cNvSpPr txBox="1"/>
          <p:nvPr/>
        </p:nvSpPr>
        <p:spPr>
          <a:xfrm>
            <a:off x="6477000" y="76200"/>
            <a:ext cx="2618436" cy="584776"/>
          </a:xfrm>
          <a:prstGeom prst="rect">
            <a:avLst/>
          </a:prstGeom>
          <a:noFill/>
        </p:spPr>
        <p:txBody>
          <a:bodyPr wrap="square" rtlCol="0">
            <a:spAutoFit/>
          </a:bodyPr>
          <a:lstStyle/>
          <a:p>
            <a:pPr algn="r"/>
            <a:r>
              <a:rPr lang="en-GB" dirty="0">
                <a:solidFill>
                  <a:schemeClr val="bg1"/>
                </a:solidFill>
              </a:rPr>
              <a:t>MWLUG</a:t>
            </a:r>
            <a:r>
              <a:rPr lang="en-GB" baseline="0" dirty="0">
                <a:solidFill>
                  <a:schemeClr val="bg1"/>
                </a:solidFill>
              </a:rPr>
              <a:t> 2017</a:t>
            </a:r>
          </a:p>
          <a:p>
            <a:pPr algn="r"/>
            <a:r>
              <a:rPr lang="en-GB" sz="1400" dirty="0">
                <a:solidFill>
                  <a:schemeClr val="bg1"/>
                </a:solidFill>
              </a:rPr>
              <a:t>Moving Collaboration Forward</a:t>
            </a:r>
          </a:p>
        </p:txBody>
      </p:sp>
    </p:spTree>
    <p:extLst>
      <p:ext uri="{BB962C8B-B14F-4D97-AF65-F5344CB8AC3E}">
        <p14:creationId xmlns:p14="http://schemas.microsoft.com/office/powerpoint/2010/main" val="873275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943756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28"/>
          <p:cNvSpPr>
            <a:spLocks noGrp="1" noChangeArrowheads="1"/>
          </p:cNvSpPr>
          <p:nvPr>
            <p:ph type="ctrTitle"/>
          </p:nvPr>
        </p:nvSpPr>
        <p:spPr>
          <a:xfrm>
            <a:off x="685800" y="1828800"/>
            <a:ext cx="7772400" cy="1077912"/>
          </a:xfrm>
          <a:extLst>
            <a:ext uri="{909E8E84-426E-40DD-AFC4-6F175D3DCCD1}">
              <a14:hiddenFill xmlns:a14="http://schemas.microsoft.com/office/drawing/2010/main">
                <a:solidFill>
                  <a:schemeClr val="bg1"/>
                </a:solidFill>
              </a14:hiddenFill>
            </a:ext>
          </a:extLst>
        </p:spPr>
        <p:txBody>
          <a:bodyPr anchor="ctr"/>
          <a:lstStyle/>
          <a:p>
            <a:pPr algn="l" eaLnBrk="1" hangingPunct="1"/>
            <a:r>
              <a:rPr lang="en-US" altLang="en-US" sz="3200" dirty="0"/>
              <a:t>There’s Gold in Them Thar Hills</a:t>
            </a:r>
            <a:endParaRPr lang="en-US" altLang="en-US" sz="3200" b="1" dirty="0"/>
          </a:p>
        </p:txBody>
      </p:sp>
      <p:sp>
        <p:nvSpPr>
          <p:cNvPr id="5123" name="Rectangle 1029"/>
          <p:cNvSpPr>
            <a:spLocks noGrp="1" noChangeArrowheads="1"/>
          </p:cNvSpPr>
          <p:nvPr>
            <p:ph type="subTitle" idx="1"/>
          </p:nvPr>
        </p:nvSpPr>
        <p:spPr>
          <a:xfrm>
            <a:off x="1371600" y="3505200"/>
            <a:ext cx="6400800" cy="2235200"/>
          </a:xfrm>
          <a:extLst>
            <a:ext uri="{909E8E84-426E-40DD-AFC4-6F175D3DCCD1}">
              <a14:hiddenFill xmlns:a14="http://schemas.microsoft.com/office/drawing/2010/main">
                <a:solidFill>
                  <a:schemeClr val="bg1"/>
                </a:solidFill>
              </a14:hiddenFill>
            </a:ext>
          </a:extLst>
        </p:spPr>
        <p:txBody>
          <a:bodyPr>
            <a:normAutofit/>
          </a:bodyPr>
          <a:lstStyle/>
          <a:p>
            <a:pPr eaLnBrk="1" hangingPunct="1"/>
            <a:r>
              <a:rPr lang="en-US" altLang="en-US" dirty="0"/>
              <a:t>Ben Langhinrichs</a:t>
            </a:r>
          </a:p>
          <a:p>
            <a:pPr eaLnBrk="1" hangingPunct="1"/>
            <a:r>
              <a:rPr lang="en-US" altLang="en-US" dirty="0"/>
              <a:t>President of Genii Software</a:t>
            </a:r>
          </a:p>
        </p:txBody>
      </p:sp>
    </p:spTree>
    <p:extLst>
      <p:ext uri="{BB962C8B-B14F-4D97-AF65-F5344CB8AC3E}">
        <p14:creationId xmlns:p14="http://schemas.microsoft.com/office/powerpoint/2010/main" val="523197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28600" y="838200"/>
            <a:ext cx="4343400" cy="461665"/>
          </a:xfrm>
        </p:spPr>
        <p:txBody>
          <a:bodyPr/>
          <a:lstStyle/>
          <a:p>
            <a:r>
              <a:rPr lang="en-US" dirty="0">
                <a:solidFill>
                  <a:srgbClr val="000099"/>
                </a:solidFill>
              </a:rPr>
              <a:t>Data analysis</a:t>
            </a:r>
          </a:p>
        </p:txBody>
      </p:sp>
      <p:sp>
        <p:nvSpPr>
          <p:cNvPr id="3" name="Text Placeholder 2"/>
          <p:cNvSpPr>
            <a:spLocks noGrp="1"/>
          </p:cNvSpPr>
          <p:nvPr>
            <p:ph type="body" sz="quarter" idx="11"/>
          </p:nvPr>
        </p:nvSpPr>
        <p:spPr>
          <a:xfrm>
            <a:off x="228600" y="1752600"/>
            <a:ext cx="8686800" cy="3539430"/>
          </a:xfrm>
        </p:spPr>
        <p:txBody>
          <a:bodyPr>
            <a:normAutofit/>
          </a:bodyPr>
          <a:lstStyle/>
          <a:p>
            <a:r>
              <a:rPr lang="en-US" dirty="0"/>
              <a:t>Answering questions and f</a:t>
            </a:r>
            <a:r>
              <a:rPr lang="en-US" dirty="0"/>
              <a:t>inding correlations </a:t>
            </a:r>
            <a:r>
              <a:rPr lang="en-US" dirty="0"/>
              <a:t>based on numeric and quantitative analysis.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2004" y="3200400"/>
            <a:ext cx="4539992" cy="3387533"/>
          </a:xfrm>
          <a:prstGeom prst="rect">
            <a:avLst/>
          </a:prstGeom>
          <a:effectLst>
            <a:outerShdw blurRad="50800" dist="50800" dir="5400000" algn="ctr" rotWithShape="0">
              <a:schemeClr val="tx1"/>
            </a:outerShdw>
          </a:effectLst>
        </p:spPr>
      </p:pic>
    </p:spTree>
    <p:extLst>
      <p:ext uri="{BB962C8B-B14F-4D97-AF65-F5344CB8AC3E}">
        <p14:creationId xmlns:p14="http://schemas.microsoft.com/office/powerpoint/2010/main" val="3598613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28600" y="838200"/>
            <a:ext cx="4343400" cy="461665"/>
          </a:xfrm>
        </p:spPr>
        <p:txBody>
          <a:bodyPr/>
          <a:lstStyle/>
          <a:p>
            <a:r>
              <a:rPr lang="en-US" dirty="0">
                <a:solidFill>
                  <a:srgbClr val="000099"/>
                </a:solidFill>
              </a:rPr>
              <a:t>Data visualization</a:t>
            </a:r>
          </a:p>
        </p:txBody>
      </p:sp>
      <p:sp>
        <p:nvSpPr>
          <p:cNvPr id="3" name="Text Placeholder 2"/>
          <p:cNvSpPr>
            <a:spLocks noGrp="1"/>
          </p:cNvSpPr>
          <p:nvPr>
            <p:ph type="body" sz="quarter" idx="11"/>
          </p:nvPr>
        </p:nvSpPr>
        <p:spPr>
          <a:xfrm>
            <a:off x="228600" y="1752600"/>
            <a:ext cx="8686800" cy="3539430"/>
          </a:xfrm>
        </p:spPr>
        <p:txBody>
          <a:bodyPr>
            <a:normAutofit/>
          </a:bodyPr>
          <a:lstStyle/>
          <a:p>
            <a:r>
              <a:rPr lang="en-US" dirty="0"/>
              <a:t>Telling a story in a way that allows viewers to understand an answer without doing the analysis themselves.</a:t>
            </a:r>
          </a:p>
        </p:txBody>
      </p:sp>
    </p:spTree>
    <p:extLst>
      <p:ext uri="{BB962C8B-B14F-4D97-AF65-F5344CB8AC3E}">
        <p14:creationId xmlns:p14="http://schemas.microsoft.com/office/powerpoint/2010/main" val="3696805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28600" y="838200"/>
            <a:ext cx="5486400" cy="461665"/>
          </a:xfrm>
        </p:spPr>
        <p:txBody>
          <a:bodyPr>
            <a:normAutofit/>
          </a:bodyPr>
          <a:lstStyle/>
          <a:p>
            <a:r>
              <a:rPr lang="en-US" dirty="0">
                <a:solidFill>
                  <a:srgbClr val="000099"/>
                </a:solidFill>
              </a:rPr>
              <a:t>Machine learning / cognitive computing</a:t>
            </a:r>
          </a:p>
        </p:txBody>
      </p:sp>
      <p:sp>
        <p:nvSpPr>
          <p:cNvPr id="3" name="Text Placeholder 2"/>
          <p:cNvSpPr>
            <a:spLocks noGrp="1"/>
          </p:cNvSpPr>
          <p:nvPr>
            <p:ph type="body" sz="quarter" idx="11"/>
          </p:nvPr>
        </p:nvSpPr>
        <p:spPr>
          <a:xfrm>
            <a:off x="228600" y="1752600"/>
            <a:ext cx="8686800" cy="3539430"/>
          </a:xfrm>
        </p:spPr>
        <p:txBody>
          <a:bodyPr>
            <a:normAutofit/>
          </a:bodyPr>
          <a:lstStyle/>
          <a:p>
            <a:r>
              <a:rPr lang="en-US" dirty="0"/>
              <a:t>Combining structured, unstructured and narrative data using natural language</a:t>
            </a:r>
          </a:p>
          <a:p>
            <a:r>
              <a:rPr lang="en-US" dirty="0"/>
              <a:t>The system learns as it is fed more data, so it can answer new questions &amp; find new insights</a:t>
            </a:r>
          </a:p>
          <a:p>
            <a:r>
              <a:rPr lang="en-US" dirty="0"/>
              <a:t>Qualitative analysis with confidence rankings</a:t>
            </a:r>
          </a:p>
          <a:p>
            <a:endParaRPr lang="en-US" dirty="0"/>
          </a:p>
        </p:txBody>
      </p:sp>
    </p:spTree>
    <p:extLst>
      <p:ext uri="{BB962C8B-B14F-4D97-AF65-F5344CB8AC3E}">
        <p14:creationId xmlns:p14="http://schemas.microsoft.com/office/powerpoint/2010/main" val="1132157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28600" y="838200"/>
            <a:ext cx="6096000" cy="461665"/>
          </a:xfrm>
        </p:spPr>
        <p:txBody>
          <a:bodyPr/>
          <a:lstStyle/>
          <a:p>
            <a:r>
              <a:rPr lang="en-US" dirty="0">
                <a:solidFill>
                  <a:srgbClr val="003399"/>
                </a:solidFill>
              </a:rPr>
              <a:t>Data mining - What are the questions?</a:t>
            </a:r>
            <a:endParaRPr lang="en-US" dirty="0"/>
          </a:p>
        </p:txBody>
      </p:sp>
      <p:sp>
        <p:nvSpPr>
          <p:cNvPr id="3" name="Text Placeholder 2"/>
          <p:cNvSpPr>
            <a:spLocks noGrp="1"/>
          </p:cNvSpPr>
          <p:nvPr>
            <p:ph type="body" sz="quarter" idx="11"/>
          </p:nvPr>
        </p:nvSpPr>
        <p:spPr>
          <a:xfrm>
            <a:off x="228600" y="1752600"/>
            <a:ext cx="8686800" cy="4495800"/>
          </a:xfrm>
        </p:spPr>
        <p:txBody>
          <a:bodyPr>
            <a:normAutofit/>
          </a:bodyPr>
          <a:lstStyle/>
          <a:p>
            <a:pPr>
              <a:lnSpc>
                <a:spcPct val="120000"/>
              </a:lnSpc>
              <a:spcBef>
                <a:spcPts val="24"/>
              </a:spcBef>
            </a:pPr>
            <a:r>
              <a:rPr lang="en-US" dirty="0"/>
              <a:t>Free associate.</a:t>
            </a:r>
            <a:r>
              <a:rPr lang="en-US" b="0" dirty="0"/>
              <a:t> Brainstorm what kinds of questions you might want answered.</a:t>
            </a:r>
          </a:p>
          <a:p>
            <a:pPr>
              <a:lnSpc>
                <a:spcPct val="120000"/>
              </a:lnSpc>
              <a:spcBef>
                <a:spcPts val="24"/>
              </a:spcBef>
            </a:pPr>
            <a:r>
              <a:rPr lang="en-US" dirty="0"/>
              <a:t>Avoid self-editing.</a:t>
            </a:r>
            <a:r>
              <a:rPr lang="en-US" b="0" dirty="0"/>
              <a:t> Don’t be afraid to ask questions you don’t think are easily answered.</a:t>
            </a:r>
          </a:p>
          <a:p>
            <a:pPr>
              <a:lnSpc>
                <a:spcPct val="120000"/>
              </a:lnSpc>
              <a:spcBef>
                <a:spcPts val="24"/>
              </a:spcBef>
            </a:pPr>
            <a:r>
              <a:rPr lang="en-US" dirty="0"/>
              <a:t>Avoid answers.</a:t>
            </a:r>
            <a:r>
              <a:rPr lang="en-US" b="0" dirty="0"/>
              <a:t> Use your questions to define scope and logical units. If you can easily answer the question already, it may not be useful.</a:t>
            </a:r>
          </a:p>
        </p:txBody>
      </p:sp>
    </p:spTree>
    <p:extLst>
      <p:ext uri="{BB962C8B-B14F-4D97-AF65-F5344CB8AC3E}">
        <p14:creationId xmlns:p14="http://schemas.microsoft.com/office/powerpoint/2010/main" val="308011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2400" y="152400"/>
            <a:ext cx="7010400" cy="381000"/>
          </a:xfrm>
        </p:spPr>
        <p:txBody>
          <a:bodyPr>
            <a:normAutofit fontScale="92500" lnSpcReduction="20000"/>
          </a:bodyPr>
          <a:lstStyle/>
          <a:p>
            <a:r>
              <a:rPr lang="en-US" dirty="0">
                <a:solidFill>
                  <a:srgbClr val="003399"/>
                </a:solidFill>
              </a:rPr>
              <a:t>Data mining - Logical units of information</a:t>
            </a:r>
          </a:p>
        </p:txBody>
      </p:sp>
      <p:sp>
        <p:nvSpPr>
          <p:cNvPr id="3" name="Text Placeholder 2"/>
          <p:cNvSpPr>
            <a:spLocks noGrp="1"/>
          </p:cNvSpPr>
          <p:nvPr>
            <p:ph type="body" sz="quarter" idx="11"/>
          </p:nvPr>
        </p:nvSpPr>
        <p:spPr/>
        <p:txBody>
          <a:bodyPr/>
          <a:lstStyle/>
          <a:p>
            <a:endParaRPr lang="en-US"/>
          </a:p>
        </p:txBody>
      </p:sp>
      <p:pic>
        <p:nvPicPr>
          <p:cNvPr id="4" name="Logical Units Standalone">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857250"/>
            <a:ext cx="9144000" cy="5143500"/>
          </a:xfrm>
          <a:prstGeom prst="rect">
            <a:avLst/>
          </a:prstGeom>
        </p:spPr>
      </p:pic>
    </p:spTree>
    <p:extLst>
      <p:ext uri="{BB962C8B-B14F-4D97-AF65-F5344CB8AC3E}">
        <p14:creationId xmlns:p14="http://schemas.microsoft.com/office/powerpoint/2010/main" val="42109489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2400" y="838200"/>
            <a:ext cx="6477000" cy="461665"/>
          </a:xfrm>
        </p:spPr>
        <p:txBody>
          <a:bodyPr>
            <a:normAutofit/>
          </a:bodyPr>
          <a:lstStyle/>
          <a:p>
            <a:r>
              <a:rPr lang="en-US" dirty="0">
                <a:solidFill>
                  <a:srgbClr val="003399"/>
                </a:solidFill>
              </a:rPr>
              <a:t>Data mining - Methods to extract data</a:t>
            </a:r>
          </a:p>
        </p:txBody>
      </p:sp>
      <p:sp>
        <p:nvSpPr>
          <p:cNvPr id="3" name="Text Placeholder 2"/>
          <p:cNvSpPr>
            <a:spLocks noGrp="1"/>
          </p:cNvSpPr>
          <p:nvPr>
            <p:ph type="body" sz="quarter" idx="11"/>
          </p:nvPr>
        </p:nvSpPr>
        <p:spPr>
          <a:xfrm>
            <a:off x="152400" y="1600200"/>
            <a:ext cx="8686800" cy="4154984"/>
          </a:xfrm>
        </p:spPr>
        <p:txBody>
          <a:bodyPr>
            <a:normAutofit lnSpcReduction="10000"/>
          </a:bodyPr>
          <a:lstStyle/>
          <a:p>
            <a:r>
              <a:rPr lang="en-US" dirty="0"/>
              <a:t>How to get at it</a:t>
            </a:r>
          </a:p>
          <a:p>
            <a:pPr lvl="1"/>
            <a:r>
              <a:rPr lang="en-US" dirty="0" err="1"/>
              <a:t>LotusScript</a:t>
            </a:r>
            <a:r>
              <a:rPr lang="en-US" dirty="0"/>
              <a:t> classes including </a:t>
            </a:r>
            <a:r>
              <a:rPr lang="en-US" dirty="0" err="1"/>
              <a:t>NotesRichText</a:t>
            </a:r>
            <a:r>
              <a:rPr lang="en-US" dirty="0"/>
              <a:t> classes</a:t>
            </a:r>
          </a:p>
          <a:p>
            <a:pPr lvl="1"/>
            <a:r>
              <a:rPr lang="en-US" dirty="0"/>
              <a:t>DXL</a:t>
            </a:r>
          </a:p>
          <a:p>
            <a:pPr lvl="1"/>
            <a:r>
              <a:rPr lang="en-US" dirty="0"/>
              <a:t>Third party tools</a:t>
            </a:r>
          </a:p>
          <a:p>
            <a:pPr lvl="1"/>
            <a:r>
              <a:rPr lang="en-US" dirty="0"/>
              <a:t>C API</a:t>
            </a:r>
          </a:p>
          <a:p>
            <a:r>
              <a:rPr lang="en-US" dirty="0"/>
              <a:t>What to do with results</a:t>
            </a:r>
          </a:p>
          <a:p>
            <a:pPr lvl="1"/>
            <a:r>
              <a:rPr lang="en-US" dirty="0"/>
              <a:t>Work inside of Notes by saving structured data to separate items or documents in a report database</a:t>
            </a:r>
          </a:p>
          <a:p>
            <a:pPr lvl="1"/>
            <a:r>
              <a:rPr lang="en-US" dirty="0"/>
              <a:t>Work outside of Notes by extracting structure into CSV, JSON, SQL </a:t>
            </a:r>
            <a:r>
              <a:rPr lang="en-US" dirty="0" err="1"/>
              <a:t>db</a:t>
            </a:r>
            <a:r>
              <a:rPr lang="en-US" dirty="0"/>
              <a:t> or whatever</a:t>
            </a:r>
          </a:p>
        </p:txBody>
      </p:sp>
    </p:spTree>
    <p:extLst>
      <p:ext uri="{BB962C8B-B14F-4D97-AF65-F5344CB8AC3E}">
        <p14:creationId xmlns:p14="http://schemas.microsoft.com/office/powerpoint/2010/main" val="2877575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63286" y="838200"/>
            <a:ext cx="7228114" cy="381000"/>
          </a:xfrm>
        </p:spPr>
        <p:txBody>
          <a:bodyPr>
            <a:normAutofit fontScale="92500" lnSpcReduction="20000"/>
          </a:bodyPr>
          <a:lstStyle/>
          <a:p>
            <a:r>
              <a:rPr lang="en-US" dirty="0">
                <a:solidFill>
                  <a:srgbClr val="003399"/>
                </a:solidFill>
              </a:rPr>
              <a:t>Data visualization example (using Notes rich text data)</a:t>
            </a:r>
          </a:p>
        </p:txBody>
      </p:sp>
      <p:sp>
        <p:nvSpPr>
          <p:cNvPr id="3" name="Text Placeholder 2"/>
          <p:cNvSpPr>
            <a:spLocks noGrp="1"/>
          </p:cNvSpPr>
          <p:nvPr>
            <p:ph type="body" sz="quarter" idx="11"/>
          </p:nvPr>
        </p:nvSpPr>
        <p:spPr>
          <a:xfrm>
            <a:off x="163286" y="1524000"/>
            <a:ext cx="8686800" cy="3886200"/>
          </a:xfrm>
        </p:spPr>
        <p:txBody>
          <a:bodyPr>
            <a:normAutofit lnSpcReduction="10000"/>
          </a:bodyPr>
          <a:lstStyle/>
          <a:p>
            <a:r>
              <a:rPr lang="en-US" dirty="0"/>
              <a:t>Uses existing database (Partner Forum 2004)</a:t>
            </a:r>
          </a:p>
          <a:p>
            <a:r>
              <a:rPr lang="en-US" dirty="0"/>
              <a:t>Counts on familiarity of audience</a:t>
            </a:r>
          </a:p>
          <a:p>
            <a:r>
              <a:rPr lang="en-US" dirty="0"/>
              <a:t>Emphasizes most important data without showing every detail</a:t>
            </a:r>
          </a:p>
          <a:p>
            <a:endParaRPr lang="en-US" dirty="0"/>
          </a:p>
          <a:p>
            <a:endParaRPr lang="en-US" dirty="0"/>
          </a:p>
          <a:p>
            <a:r>
              <a:rPr lang="en-US" dirty="0"/>
              <a:t>Over 25,000 documents</a:t>
            </a:r>
          </a:p>
          <a:p>
            <a:endParaRPr lang="en-US" dirty="0"/>
          </a:p>
          <a:p>
            <a:endParaRPr lang="en-US" dirty="0"/>
          </a:p>
        </p:txBody>
      </p:sp>
    </p:spTree>
    <p:extLst>
      <p:ext uri="{BB962C8B-B14F-4D97-AF65-F5344CB8AC3E}">
        <p14:creationId xmlns:p14="http://schemas.microsoft.com/office/powerpoint/2010/main" val="33567769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2400" y="152400"/>
            <a:ext cx="4343400" cy="461665"/>
          </a:xfrm>
        </p:spPr>
        <p:txBody>
          <a:bodyPr/>
          <a:lstStyle/>
          <a:p>
            <a:r>
              <a:rPr lang="en-US" dirty="0">
                <a:solidFill>
                  <a:srgbClr val="003399"/>
                </a:solidFill>
              </a:rPr>
              <a:t>Visualization example</a:t>
            </a:r>
            <a:endParaRPr lang="en-US" dirty="0">
              <a:solidFill>
                <a:srgbClr val="FF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990600"/>
            <a:ext cx="6854273" cy="5461128"/>
          </a:xfrm>
          <a:prstGeom prst="rect">
            <a:avLst/>
          </a:prstGeom>
        </p:spPr>
      </p:pic>
    </p:spTree>
    <p:extLst>
      <p:ext uri="{BB962C8B-B14F-4D97-AF65-F5344CB8AC3E}">
        <p14:creationId xmlns:p14="http://schemas.microsoft.com/office/powerpoint/2010/main" val="16745308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2400" y="152400"/>
            <a:ext cx="4343400" cy="461665"/>
          </a:xfrm>
        </p:spPr>
        <p:txBody>
          <a:bodyPr/>
          <a:lstStyle/>
          <a:p>
            <a:r>
              <a:rPr lang="en-US" dirty="0">
                <a:solidFill>
                  <a:srgbClr val="003399"/>
                </a:solidFill>
              </a:rPr>
              <a:t>Visualization example</a:t>
            </a:r>
            <a:endParaRPr lang="en-US" dirty="0">
              <a:solidFill>
                <a:srgbClr val="FF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990600"/>
            <a:ext cx="6858161" cy="5464226"/>
          </a:xfrm>
          <a:prstGeom prst="rect">
            <a:avLst/>
          </a:prstGeom>
        </p:spPr>
      </p:pic>
    </p:spTree>
    <p:extLst>
      <p:ext uri="{BB962C8B-B14F-4D97-AF65-F5344CB8AC3E}">
        <p14:creationId xmlns:p14="http://schemas.microsoft.com/office/powerpoint/2010/main" val="20503311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2400" y="838200"/>
            <a:ext cx="4343400" cy="461665"/>
          </a:xfrm>
        </p:spPr>
        <p:txBody>
          <a:bodyPr/>
          <a:lstStyle/>
          <a:p>
            <a:r>
              <a:rPr lang="en-US" dirty="0">
                <a:solidFill>
                  <a:srgbClr val="003399"/>
                </a:solidFill>
              </a:rPr>
              <a:t>Unstructured to Structured</a:t>
            </a:r>
          </a:p>
        </p:txBody>
      </p:sp>
      <p:sp>
        <p:nvSpPr>
          <p:cNvPr id="3" name="Text Placeholder 2"/>
          <p:cNvSpPr>
            <a:spLocks noGrp="1"/>
          </p:cNvSpPr>
          <p:nvPr>
            <p:ph type="body" sz="quarter" idx="11"/>
          </p:nvPr>
        </p:nvSpPr>
        <p:spPr>
          <a:xfrm>
            <a:off x="381000" y="1600200"/>
            <a:ext cx="8686800" cy="3477875"/>
          </a:xfrm>
        </p:spPr>
        <p:txBody>
          <a:bodyPr>
            <a:normAutofit lnSpcReduction="10000"/>
          </a:bodyPr>
          <a:lstStyle/>
          <a:p>
            <a:r>
              <a:rPr lang="en-US" dirty="0"/>
              <a:t>Notes data is technically unstructured</a:t>
            </a:r>
          </a:p>
          <a:p>
            <a:pPr lvl="1"/>
            <a:r>
              <a:rPr lang="en-US" dirty="0"/>
              <a:t>Some data is functionally structured</a:t>
            </a:r>
          </a:p>
          <a:p>
            <a:pPr lvl="1"/>
            <a:r>
              <a:rPr lang="en-US" dirty="0"/>
              <a:t>Some data is semi-structured</a:t>
            </a:r>
          </a:p>
          <a:p>
            <a:pPr lvl="1"/>
            <a:r>
              <a:rPr lang="en-US" dirty="0"/>
              <a:t>Some data is functionally unstructured</a:t>
            </a:r>
          </a:p>
          <a:p>
            <a:r>
              <a:rPr lang="en-US" dirty="0"/>
              <a:t>Data analytics needs structured data</a:t>
            </a:r>
          </a:p>
          <a:p>
            <a:pPr lvl="1"/>
            <a:r>
              <a:rPr lang="en-US" dirty="0"/>
              <a:t>Discrete values (names, categories, attributes)</a:t>
            </a:r>
          </a:p>
          <a:p>
            <a:pPr lvl="1"/>
            <a:r>
              <a:rPr lang="en-US" dirty="0"/>
              <a:t>Boolean values (yes/no, 0/1, black/white)</a:t>
            </a:r>
          </a:p>
          <a:p>
            <a:pPr lvl="1"/>
            <a:r>
              <a:rPr lang="en-US" dirty="0"/>
              <a:t>Numbers (it’s all about the numbers!)</a:t>
            </a:r>
          </a:p>
        </p:txBody>
      </p:sp>
    </p:spTree>
    <p:extLst>
      <p:ext uri="{BB962C8B-B14F-4D97-AF65-F5344CB8AC3E}">
        <p14:creationId xmlns:p14="http://schemas.microsoft.com/office/powerpoint/2010/main" val="2282444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srcRect/>
          <a:stretch>
            <a:fillRect/>
          </a:stretch>
        </p:blipFill>
        <p:spPr bwMode="auto">
          <a:xfrm>
            <a:off x="457200" y="1295400"/>
            <a:ext cx="8220491" cy="5276850"/>
          </a:xfrm>
          <a:prstGeom prst="rect">
            <a:avLst/>
          </a:prstGeom>
          <a:noFill/>
          <a:ln w="9525">
            <a:noFill/>
            <a:miter lim="800000"/>
            <a:headEnd/>
            <a:tailEnd/>
          </a:ln>
        </p:spPr>
      </p:pic>
      <p:sp>
        <p:nvSpPr>
          <p:cNvPr id="6" name="TextBox 5"/>
          <p:cNvSpPr txBox="1"/>
          <p:nvPr/>
        </p:nvSpPr>
        <p:spPr>
          <a:xfrm>
            <a:off x="1828800" y="941457"/>
            <a:ext cx="6096000" cy="707886"/>
          </a:xfrm>
          <a:prstGeom prst="rect">
            <a:avLst/>
          </a:prstGeom>
          <a:noFill/>
        </p:spPr>
        <p:txBody>
          <a:bodyPr wrap="square" rtlCol="0">
            <a:spAutoFit/>
          </a:bodyPr>
          <a:lstStyle/>
          <a:p>
            <a:r>
              <a:rPr lang="en-US" sz="4000" dirty="0"/>
              <a:t>Our Amazing Sponsors</a:t>
            </a:r>
          </a:p>
        </p:txBody>
      </p:sp>
    </p:spTree>
    <p:extLst>
      <p:ext uri="{BB962C8B-B14F-4D97-AF65-F5344CB8AC3E}">
        <p14:creationId xmlns:p14="http://schemas.microsoft.com/office/powerpoint/2010/main" val="31533176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2400" y="838200"/>
            <a:ext cx="4343400" cy="461665"/>
          </a:xfrm>
        </p:spPr>
        <p:txBody>
          <a:bodyPr/>
          <a:lstStyle/>
          <a:p>
            <a:r>
              <a:rPr lang="en-US" dirty="0">
                <a:solidFill>
                  <a:srgbClr val="003399"/>
                </a:solidFill>
              </a:rPr>
              <a:t>Unstructured to Structured</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9762" y="2333625"/>
            <a:ext cx="5324475" cy="2190750"/>
          </a:xfrm>
          <a:prstGeom prst="rect">
            <a:avLst/>
          </a:prstGeom>
        </p:spPr>
      </p:pic>
    </p:spTree>
    <p:extLst>
      <p:ext uri="{BB962C8B-B14F-4D97-AF65-F5344CB8AC3E}">
        <p14:creationId xmlns:p14="http://schemas.microsoft.com/office/powerpoint/2010/main" val="16895864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2398" y="807725"/>
            <a:ext cx="4343400" cy="461665"/>
          </a:xfrm>
        </p:spPr>
        <p:txBody>
          <a:bodyPr/>
          <a:lstStyle/>
          <a:p>
            <a:r>
              <a:rPr lang="en-US" dirty="0">
                <a:solidFill>
                  <a:srgbClr val="003399"/>
                </a:solidFill>
              </a:rPr>
              <a:t>Unstructured to Structured</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3561" y="1489750"/>
            <a:ext cx="5324475" cy="219075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3561" y="4648200"/>
            <a:ext cx="5476875" cy="1714500"/>
          </a:xfrm>
          <a:prstGeom prst="rect">
            <a:avLst/>
          </a:prstGeom>
        </p:spPr>
      </p:pic>
    </p:spTree>
    <p:extLst>
      <p:ext uri="{BB962C8B-B14F-4D97-AF65-F5344CB8AC3E}">
        <p14:creationId xmlns:p14="http://schemas.microsoft.com/office/powerpoint/2010/main" val="33382852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657" y="655713"/>
            <a:ext cx="4343400" cy="461665"/>
          </a:xfrm>
        </p:spPr>
        <p:txBody>
          <a:bodyPr/>
          <a:lstStyle/>
          <a:p>
            <a:r>
              <a:rPr lang="en-US" dirty="0">
                <a:solidFill>
                  <a:srgbClr val="003399"/>
                </a:solidFill>
              </a:rPr>
              <a:t>Unstructured to Structured</a:t>
            </a:r>
          </a:p>
        </p:txBody>
      </p:sp>
      <p:sp>
        <p:nvSpPr>
          <p:cNvPr id="6" name="Text Placeholder 2"/>
          <p:cNvSpPr>
            <a:spLocks noGrp="1"/>
          </p:cNvSpPr>
          <p:nvPr>
            <p:ph type="body" sz="quarter" idx="11"/>
          </p:nvPr>
        </p:nvSpPr>
        <p:spPr>
          <a:xfrm>
            <a:off x="228598" y="5029200"/>
            <a:ext cx="8686800" cy="1742015"/>
          </a:xfrm>
        </p:spPr>
        <p:txBody>
          <a:bodyPr>
            <a:normAutofit lnSpcReduction="10000"/>
          </a:bodyPr>
          <a:lstStyle/>
          <a:p>
            <a:r>
              <a:rPr lang="en-US" dirty="0"/>
              <a:t>Don’t forget the related data</a:t>
            </a:r>
          </a:p>
          <a:p>
            <a:pPr lvl="1"/>
            <a:r>
              <a:rPr lang="en-US" dirty="0"/>
              <a:t>Quantity of each type of fruit</a:t>
            </a:r>
          </a:p>
          <a:p>
            <a:pPr lvl="1"/>
            <a:r>
              <a:rPr lang="en-US" dirty="0"/>
              <a:t>Total weight of each type of fruit</a:t>
            </a:r>
          </a:p>
          <a:p>
            <a:pPr lvl="1"/>
            <a:r>
              <a:rPr lang="en-US" dirty="0"/>
              <a:t>Age of each shipment, percentage bad, etc. etc. etc.</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3561" y="1027495"/>
            <a:ext cx="5324475" cy="219075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3561" y="3218245"/>
            <a:ext cx="5476875" cy="1714500"/>
          </a:xfrm>
          <a:prstGeom prst="rect">
            <a:avLst/>
          </a:prstGeom>
        </p:spPr>
      </p:pic>
    </p:spTree>
    <p:extLst>
      <p:ext uri="{BB962C8B-B14F-4D97-AF65-F5344CB8AC3E}">
        <p14:creationId xmlns:p14="http://schemas.microsoft.com/office/powerpoint/2010/main" val="5823199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2400" y="838200"/>
            <a:ext cx="5867400" cy="461665"/>
          </a:xfrm>
        </p:spPr>
        <p:txBody>
          <a:bodyPr>
            <a:normAutofit/>
          </a:bodyPr>
          <a:lstStyle/>
          <a:p>
            <a:r>
              <a:rPr lang="en-US" dirty="0">
                <a:solidFill>
                  <a:srgbClr val="003399"/>
                </a:solidFill>
              </a:rPr>
              <a:t>Multi-Value Logical units in documents</a:t>
            </a:r>
          </a:p>
        </p:txBody>
      </p:sp>
      <p:sp>
        <p:nvSpPr>
          <p:cNvPr id="3" name="Text Placeholder 2"/>
          <p:cNvSpPr>
            <a:spLocks noGrp="1"/>
          </p:cNvSpPr>
          <p:nvPr>
            <p:ph type="body" sz="quarter" idx="11"/>
          </p:nvPr>
        </p:nvSpPr>
        <p:spPr>
          <a:xfrm>
            <a:off x="152400" y="1600200"/>
            <a:ext cx="8686800" cy="5035225"/>
          </a:xfrm>
        </p:spPr>
        <p:txBody>
          <a:bodyPr>
            <a:normAutofit/>
          </a:bodyPr>
          <a:lstStyle/>
          <a:p>
            <a:r>
              <a:rPr lang="en-US" dirty="0"/>
              <a:t>Fields</a:t>
            </a:r>
          </a:p>
          <a:p>
            <a:pPr lvl="1"/>
            <a:r>
              <a:rPr lang="en-US" dirty="0"/>
              <a:t>Separate fields could be separate units</a:t>
            </a:r>
          </a:p>
          <a:p>
            <a:pPr lvl="1"/>
            <a:r>
              <a:rPr lang="en-US" dirty="0"/>
              <a:t>Multi-value field could be one unit per value (especially linked to other documents)</a:t>
            </a:r>
          </a:p>
          <a:p>
            <a:r>
              <a:rPr lang="en-US" dirty="0"/>
              <a:t>Rich text </a:t>
            </a:r>
          </a:p>
          <a:p>
            <a:pPr lvl="1"/>
            <a:r>
              <a:rPr lang="en-US" dirty="0"/>
              <a:t>Sections</a:t>
            </a:r>
          </a:p>
          <a:p>
            <a:pPr lvl="1"/>
            <a:r>
              <a:rPr lang="en-US" dirty="0"/>
              <a:t>Tables or table rows</a:t>
            </a:r>
          </a:p>
          <a:p>
            <a:pPr lvl="1"/>
            <a:r>
              <a:rPr lang="en-US" dirty="0"/>
              <a:t>Paragraphs</a:t>
            </a:r>
          </a:p>
          <a:p>
            <a:pPr lvl="1"/>
            <a:r>
              <a:rPr lang="en-US" dirty="0"/>
              <a:t>List items</a:t>
            </a:r>
          </a:p>
          <a:p>
            <a:pPr lvl="1"/>
            <a:r>
              <a:rPr lang="en-US" dirty="0"/>
              <a:t>Images</a:t>
            </a:r>
          </a:p>
          <a:p>
            <a:pPr lvl="1"/>
            <a:r>
              <a:rPr lang="en-US" dirty="0"/>
              <a:t>Attachments, including contents</a:t>
            </a:r>
          </a:p>
        </p:txBody>
      </p:sp>
    </p:spTree>
    <p:extLst>
      <p:ext uri="{BB962C8B-B14F-4D97-AF65-F5344CB8AC3E}">
        <p14:creationId xmlns:p14="http://schemas.microsoft.com/office/powerpoint/2010/main" val="30721375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2400" y="838200"/>
            <a:ext cx="4343400" cy="461665"/>
          </a:xfrm>
        </p:spPr>
        <p:txBody>
          <a:bodyPr>
            <a:normAutofit/>
          </a:bodyPr>
          <a:lstStyle/>
          <a:p>
            <a:r>
              <a:rPr lang="en-US" dirty="0">
                <a:solidFill>
                  <a:srgbClr val="003399"/>
                </a:solidFill>
              </a:rPr>
              <a:t>Narrative data for Cognitive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3562" y="1371600"/>
            <a:ext cx="5324475" cy="2190750"/>
          </a:xfrm>
          <a:prstGeom prst="rect">
            <a:avLst/>
          </a:prstGeom>
        </p:spPr>
      </p:pic>
      <p:sp>
        <p:nvSpPr>
          <p:cNvPr id="3" name="TextBox 2"/>
          <p:cNvSpPr txBox="1"/>
          <p:nvPr/>
        </p:nvSpPr>
        <p:spPr>
          <a:xfrm>
            <a:off x="304800" y="3886200"/>
            <a:ext cx="8534400" cy="2308324"/>
          </a:xfrm>
          <a:prstGeom prst="rect">
            <a:avLst/>
          </a:prstGeom>
          <a:noFill/>
        </p:spPr>
        <p:txBody>
          <a:bodyPr wrap="square" rtlCol="0">
            <a:spAutoFit/>
          </a:bodyPr>
          <a:lstStyle/>
          <a:p>
            <a:r>
              <a:rPr lang="en-US" i="1" dirty="0"/>
              <a:t>Thursday, oranges were twice the price of the week before, and the quality was iffy. Supplier told us that Hurricane Rohit wiped out most of the citrus crop. On the other hand, they had some good Granny Smith and Macintosh apples, so we doubled up to 40 crates on those and only got three of oranges. We need to get an apple pie recipe in the weekly flier. </a:t>
            </a:r>
            <a:r>
              <a:rPr lang="en-US" dirty="0"/>
              <a:t>– Ron in purchasing</a:t>
            </a:r>
          </a:p>
          <a:p>
            <a:endParaRPr lang="en-US" dirty="0"/>
          </a:p>
          <a:p>
            <a:r>
              <a:rPr lang="en-US" i="1" dirty="0"/>
              <a:t>Granny Smiths are very tart, but Janice found a recipe which uses them. If it works, we’ll double up on apples next week as well.</a:t>
            </a:r>
            <a:r>
              <a:rPr lang="en-US" dirty="0"/>
              <a:t> – Javier (supervisor) </a:t>
            </a:r>
          </a:p>
        </p:txBody>
      </p:sp>
    </p:spTree>
    <p:extLst>
      <p:ext uri="{BB962C8B-B14F-4D97-AF65-F5344CB8AC3E}">
        <p14:creationId xmlns:p14="http://schemas.microsoft.com/office/powerpoint/2010/main" val="10388883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2400" y="838200"/>
            <a:ext cx="4343400" cy="461665"/>
          </a:xfrm>
        </p:spPr>
        <p:txBody>
          <a:bodyPr/>
          <a:lstStyle/>
          <a:p>
            <a:r>
              <a:rPr lang="en-US" dirty="0">
                <a:solidFill>
                  <a:srgbClr val="003399"/>
                </a:solidFill>
              </a:rPr>
              <a:t>Tools of the trade</a:t>
            </a:r>
          </a:p>
        </p:txBody>
      </p:sp>
      <p:sp>
        <p:nvSpPr>
          <p:cNvPr id="3" name="Text Placeholder 2"/>
          <p:cNvSpPr>
            <a:spLocks noGrp="1"/>
          </p:cNvSpPr>
          <p:nvPr>
            <p:ph type="body" sz="quarter" idx="11"/>
          </p:nvPr>
        </p:nvSpPr>
        <p:spPr>
          <a:xfrm>
            <a:off x="152400" y="1600200"/>
            <a:ext cx="8686800" cy="3816429"/>
          </a:xfrm>
        </p:spPr>
        <p:txBody>
          <a:bodyPr/>
          <a:lstStyle/>
          <a:p>
            <a:r>
              <a:rPr lang="en-US" dirty="0"/>
              <a:t>There are various tools for finding data:</a:t>
            </a:r>
          </a:p>
          <a:p>
            <a:pPr lvl="1"/>
            <a:r>
              <a:rPr lang="en-US" dirty="0"/>
              <a:t>Notes views</a:t>
            </a:r>
          </a:p>
          <a:p>
            <a:pPr lvl="1"/>
            <a:r>
              <a:rPr lang="en-US" dirty="0"/>
              <a:t>Exporting a view to CSV</a:t>
            </a:r>
          </a:p>
          <a:p>
            <a:pPr lvl="1"/>
            <a:r>
              <a:rPr lang="en-US" dirty="0"/>
              <a:t>Extracting rich text elements with native Notes </a:t>
            </a:r>
            <a:r>
              <a:rPr lang="en-US" dirty="0" err="1"/>
              <a:t>LotusScript</a:t>
            </a:r>
            <a:r>
              <a:rPr lang="en-US" dirty="0"/>
              <a:t> and Java classes</a:t>
            </a:r>
          </a:p>
          <a:p>
            <a:pPr lvl="1"/>
            <a:r>
              <a:rPr lang="en-US" dirty="0"/>
              <a:t>Export to DXL and process as XML</a:t>
            </a:r>
          </a:p>
          <a:p>
            <a:pPr lvl="1"/>
            <a:r>
              <a:rPr lang="en-US" dirty="0"/>
              <a:t>Third party tools such as our Midas LSX</a:t>
            </a:r>
          </a:p>
          <a:p>
            <a:pPr lvl="1"/>
            <a:r>
              <a:rPr lang="en-US" dirty="0"/>
              <a:t>Analysis through screen scraping</a:t>
            </a:r>
          </a:p>
          <a:p>
            <a:endParaRPr lang="en-US" dirty="0"/>
          </a:p>
        </p:txBody>
      </p:sp>
    </p:spTree>
    <p:extLst>
      <p:ext uri="{BB962C8B-B14F-4D97-AF65-F5344CB8AC3E}">
        <p14:creationId xmlns:p14="http://schemas.microsoft.com/office/powerpoint/2010/main" val="8500312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63286" y="838200"/>
            <a:ext cx="4343400" cy="461665"/>
          </a:xfrm>
        </p:spPr>
        <p:txBody>
          <a:bodyPr/>
          <a:lstStyle/>
          <a:p>
            <a:r>
              <a:rPr lang="en-US" dirty="0">
                <a:solidFill>
                  <a:srgbClr val="003399"/>
                </a:solidFill>
              </a:rPr>
              <a:t>Tools of the trade</a:t>
            </a:r>
          </a:p>
        </p:txBody>
      </p:sp>
      <p:sp>
        <p:nvSpPr>
          <p:cNvPr id="3" name="Text Placeholder 2"/>
          <p:cNvSpPr>
            <a:spLocks noGrp="1"/>
          </p:cNvSpPr>
          <p:nvPr>
            <p:ph type="body" sz="quarter" idx="11"/>
          </p:nvPr>
        </p:nvSpPr>
        <p:spPr>
          <a:xfrm>
            <a:off x="163286" y="1600200"/>
            <a:ext cx="8686800" cy="4807470"/>
          </a:xfrm>
        </p:spPr>
        <p:txBody>
          <a:bodyPr/>
          <a:lstStyle/>
          <a:p>
            <a:r>
              <a:rPr lang="en-US" dirty="0"/>
              <a:t>Notes views - Pros</a:t>
            </a:r>
          </a:p>
          <a:p>
            <a:pPr lvl="1"/>
            <a:r>
              <a:rPr lang="en-US" dirty="0"/>
              <a:t>Easy to create</a:t>
            </a:r>
          </a:p>
          <a:p>
            <a:pPr lvl="1"/>
            <a:r>
              <a:rPr lang="en-US" dirty="0"/>
              <a:t>Categorization helps you put data in buckets</a:t>
            </a:r>
          </a:p>
          <a:p>
            <a:pPr lvl="1"/>
            <a:r>
              <a:rPr lang="en-US" dirty="0"/>
              <a:t>Formulas allow you to massage the data</a:t>
            </a:r>
          </a:p>
          <a:p>
            <a:pPr lvl="1"/>
            <a:r>
              <a:rPr lang="en-US" dirty="0"/>
              <a:t>You can export a view to CSV</a:t>
            </a:r>
          </a:p>
          <a:p>
            <a:r>
              <a:rPr lang="en-US" dirty="0"/>
              <a:t>Notes views - Cons</a:t>
            </a:r>
          </a:p>
          <a:p>
            <a:pPr lvl="1"/>
            <a:r>
              <a:rPr lang="en-US" dirty="0"/>
              <a:t>Only summary values available</a:t>
            </a:r>
          </a:p>
          <a:p>
            <a:pPr lvl="1"/>
            <a:r>
              <a:rPr lang="en-US" dirty="0"/>
              <a:t>One line per record</a:t>
            </a:r>
          </a:p>
          <a:p>
            <a:pPr lvl="1"/>
            <a:r>
              <a:rPr lang="en-US" dirty="0"/>
              <a:t>One record per line</a:t>
            </a:r>
          </a:p>
          <a:p>
            <a:pPr lvl="1"/>
            <a:r>
              <a:rPr lang="en-US" dirty="0"/>
              <a:t>Mostly a manual technique</a:t>
            </a:r>
          </a:p>
        </p:txBody>
      </p:sp>
    </p:spTree>
    <p:extLst>
      <p:ext uri="{BB962C8B-B14F-4D97-AF65-F5344CB8AC3E}">
        <p14:creationId xmlns:p14="http://schemas.microsoft.com/office/powerpoint/2010/main" val="24886160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2400" y="838200"/>
            <a:ext cx="4343400" cy="461665"/>
          </a:xfrm>
        </p:spPr>
        <p:txBody>
          <a:bodyPr/>
          <a:lstStyle/>
          <a:p>
            <a:r>
              <a:rPr lang="en-US" dirty="0">
                <a:solidFill>
                  <a:srgbClr val="003399"/>
                </a:solidFill>
              </a:rPr>
              <a:t>Tools of the trade</a:t>
            </a:r>
          </a:p>
        </p:txBody>
      </p:sp>
      <p:sp>
        <p:nvSpPr>
          <p:cNvPr id="3" name="Text Placeholder 2"/>
          <p:cNvSpPr>
            <a:spLocks noGrp="1"/>
          </p:cNvSpPr>
          <p:nvPr>
            <p:ph type="body" sz="quarter" idx="11"/>
          </p:nvPr>
        </p:nvSpPr>
        <p:spPr>
          <a:xfrm>
            <a:off x="152400" y="1600200"/>
            <a:ext cx="8686800" cy="3003899"/>
          </a:xfrm>
        </p:spPr>
        <p:txBody>
          <a:bodyPr/>
          <a:lstStyle/>
          <a:p>
            <a:r>
              <a:rPr lang="en-US" dirty="0"/>
              <a:t>Exporting a view to CSV</a:t>
            </a:r>
          </a:p>
          <a:p>
            <a:pPr lvl="1"/>
            <a:r>
              <a:rPr lang="en-US" dirty="0"/>
              <a:t>Easy to do</a:t>
            </a:r>
          </a:p>
          <a:p>
            <a:pPr lvl="1"/>
            <a:r>
              <a:rPr lang="en-US" dirty="0"/>
              <a:t>Make sure to save with .csv extension</a:t>
            </a:r>
          </a:p>
          <a:p>
            <a:pPr lvl="1"/>
            <a:r>
              <a:rPr lang="en-US" dirty="0"/>
              <a:t>Make sure to include column titles and make them unique and useful</a:t>
            </a:r>
          </a:p>
          <a:p>
            <a:pPr lvl="1"/>
            <a:r>
              <a:rPr lang="en-US" dirty="0"/>
              <a:t>Not categorization</a:t>
            </a:r>
          </a:p>
        </p:txBody>
      </p:sp>
    </p:spTree>
    <p:extLst>
      <p:ext uri="{BB962C8B-B14F-4D97-AF65-F5344CB8AC3E}">
        <p14:creationId xmlns:p14="http://schemas.microsoft.com/office/powerpoint/2010/main" val="23143911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2400" y="838200"/>
            <a:ext cx="4343400" cy="461665"/>
          </a:xfrm>
        </p:spPr>
        <p:txBody>
          <a:bodyPr/>
          <a:lstStyle/>
          <a:p>
            <a:r>
              <a:rPr lang="en-US" dirty="0">
                <a:solidFill>
                  <a:srgbClr val="003399"/>
                </a:solidFill>
              </a:rPr>
              <a:t>Tools of the trade</a:t>
            </a:r>
          </a:p>
        </p:txBody>
      </p:sp>
      <p:sp>
        <p:nvSpPr>
          <p:cNvPr id="3" name="Text Placeholder 2"/>
          <p:cNvSpPr>
            <a:spLocks noGrp="1"/>
          </p:cNvSpPr>
          <p:nvPr>
            <p:ph type="body" sz="quarter" idx="11"/>
          </p:nvPr>
        </p:nvSpPr>
        <p:spPr>
          <a:xfrm>
            <a:off x="152400" y="1600200"/>
            <a:ext cx="8686800" cy="1742015"/>
          </a:xfrm>
        </p:spPr>
        <p:txBody>
          <a:bodyPr>
            <a:normAutofit lnSpcReduction="10000"/>
          </a:bodyPr>
          <a:lstStyle/>
          <a:p>
            <a:r>
              <a:rPr lang="en-US" dirty="0"/>
              <a:t>Exporting rich text elements with Notes classes</a:t>
            </a:r>
          </a:p>
          <a:p>
            <a:pPr lvl="1"/>
            <a:r>
              <a:rPr lang="en-US" dirty="0"/>
              <a:t>Extract the parts you want and write out to CSV</a:t>
            </a:r>
          </a:p>
          <a:p>
            <a:pPr lvl="1"/>
            <a:r>
              <a:rPr lang="en-US" dirty="0"/>
              <a:t>Extract the parts you want and write to temp items or docs</a:t>
            </a:r>
          </a:p>
          <a:p>
            <a:pPr lvl="1"/>
            <a:r>
              <a:rPr lang="en-US" dirty="0"/>
              <a:t>Choose how to flatten multiple values</a:t>
            </a:r>
          </a:p>
        </p:txBody>
      </p:sp>
    </p:spTree>
    <p:extLst>
      <p:ext uri="{BB962C8B-B14F-4D97-AF65-F5344CB8AC3E}">
        <p14:creationId xmlns:p14="http://schemas.microsoft.com/office/powerpoint/2010/main" val="27806765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30629" y="838200"/>
            <a:ext cx="4343400" cy="461665"/>
          </a:xfrm>
        </p:spPr>
        <p:txBody>
          <a:bodyPr/>
          <a:lstStyle/>
          <a:p>
            <a:r>
              <a:rPr lang="en-US" dirty="0">
                <a:solidFill>
                  <a:srgbClr val="003399"/>
                </a:solidFill>
              </a:rPr>
              <a:t>Tools of the trade</a:t>
            </a:r>
          </a:p>
        </p:txBody>
      </p:sp>
      <p:sp>
        <p:nvSpPr>
          <p:cNvPr id="3" name="Text Placeholder 2"/>
          <p:cNvSpPr>
            <a:spLocks noGrp="1"/>
          </p:cNvSpPr>
          <p:nvPr>
            <p:ph type="body" sz="quarter" idx="11"/>
          </p:nvPr>
        </p:nvSpPr>
        <p:spPr>
          <a:xfrm>
            <a:off x="152400" y="1600200"/>
            <a:ext cx="8686800" cy="3477875"/>
          </a:xfrm>
        </p:spPr>
        <p:txBody>
          <a:bodyPr/>
          <a:lstStyle/>
          <a:p>
            <a:r>
              <a:rPr lang="en-US" dirty="0"/>
              <a:t>Exporting rich text elements with DXL</a:t>
            </a:r>
          </a:p>
          <a:p>
            <a:pPr lvl="1"/>
            <a:r>
              <a:rPr lang="en-US" dirty="0"/>
              <a:t>DXL is XML</a:t>
            </a:r>
          </a:p>
          <a:p>
            <a:pPr lvl="1"/>
            <a:r>
              <a:rPr lang="en-US" dirty="0"/>
              <a:t>Extract the field or range or whole document</a:t>
            </a:r>
          </a:p>
          <a:p>
            <a:pPr lvl="1"/>
            <a:r>
              <a:rPr lang="en-US" dirty="0"/>
              <a:t>Parse and process with SAX parser or Transform</a:t>
            </a:r>
          </a:p>
          <a:p>
            <a:pPr lvl="1"/>
            <a:r>
              <a:rPr lang="en-US" dirty="0"/>
              <a:t>Work either with XML or extract to CSV</a:t>
            </a:r>
          </a:p>
          <a:p>
            <a:pPr lvl="1"/>
            <a:r>
              <a:rPr lang="en-US" dirty="0"/>
              <a:t>Choose how to flatten multiple values</a:t>
            </a:r>
          </a:p>
          <a:p>
            <a:pPr lvl="1"/>
            <a:endParaRPr lang="en-US" dirty="0"/>
          </a:p>
        </p:txBody>
      </p:sp>
    </p:spTree>
    <p:extLst>
      <p:ext uri="{BB962C8B-B14F-4D97-AF65-F5344CB8AC3E}">
        <p14:creationId xmlns:p14="http://schemas.microsoft.com/office/powerpoint/2010/main" val="1340789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2400" y="838200"/>
            <a:ext cx="4343400" cy="461665"/>
          </a:xfrm>
        </p:spPr>
        <p:txBody>
          <a:bodyPr/>
          <a:lstStyle/>
          <a:p>
            <a:r>
              <a:rPr lang="en-US" dirty="0">
                <a:solidFill>
                  <a:srgbClr val="000072"/>
                </a:solidFill>
              </a:rPr>
              <a:t>Introduction</a:t>
            </a:r>
          </a:p>
        </p:txBody>
      </p:sp>
      <p:sp>
        <p:nvSpPr>
          <p:cNvPr id="3" name="Text Placeholder 2"/>
          <p:cNvSpPr>
            <a:spLocks noGrp="1"/>
          </p:cNvSpPr>
          <p:nvPr>
            <p:ph type="body" sz="quarter" idx="11"/>
          </p:nvPr>
        </p:nvSpPr>
        <p:spPr>
          <a:xfrm>
            <a:off x="228600" y="1676400"/>
            <a:ext cx="8686800" cy="4142673"/>
          </a:xfrm>
        </p:spPr>
        <p:txBody>
          <a:bodyPr>
            <a:normAutofit/>
          </a:bodyPr>
          <a:lstStyle/>
          <a:p>
            <a:pPr marL="0" indent="0">
              <a:buNone/>
            </a:pPr>
            <a:r>
              <a:rPr lang="en-US" sz="4000" dirty="0"/>
              <a:t>Ben </a:t>
            </a:r>
            <a:r>
              <a:rPr lang="en-US" sz="4000" dirty="0" err="1"/>
              <a:t>Langhinrichs</a:t>
            </a:r>
            <a:br>
              <a:rPr lang="en-US" sz="4000" dirty="0"/>
            </a:br>
            <a:r>
              <a:rPr lang="en-US" dirty="0"/>
              <a:t>President, Genii Software</a:t>
            </a:r>
            <a:br>
              <a:rPr lang="en-US" dirty="0"/>
            </a:br>
            <a:br>
              <a:rPr lang="en-US" dirty="0"/>
            </a:br>
            <a:endParaRPr lang="en-US" dirty="0"/>
          </a:p>
          <a:p>
            <a:pPr marL="0" indent="0">
              <a:buNone/>
            </a:pPr>
            <a:r>
              <a:rPr lang="en-US" dirty="0"/>
              <a:t>Author, thinker, poet, software designer</a:t>
            </a:r>
          </a:p>
        </p:txBody>
      </p:sp>
    </p:spTree>
    <p:extLst>
      <p:ext uri="{BB962C8B-B14F-4D97-AF65-F5344CB8AC3E}">
        <p14:creationId xmlns:p14="http://schemas.microsoft.com/office/powerpoint/2010/main" val="42757463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2400" y="838200"/>
            <a:ext cx="4343400" cy="461665"/>
          </a:xfrm>
        </p:spPr>
        <p:txBody>
          <a:bodyPr/>
          <a:lstStyle/>
          <a:p>
            <a:r>
              <a:rPr lang="en-US" dirty="0">
                <a:solidFill>
                  <a:srgbClr val="003399"/>
                </a:solidFill>
              </a:rPr>
              <a:t>Tools of the trade</a:t>
            </a:r>
          </a:p>
        </p:txBody>
      </p:sp>
      <p:sp>
        <p:nvSpPr>
          <p:cNvPr id="3" name="Text Placeholder 2"/>
          <p:cNvSpPr>
            <a:spLocks noGrp="1"/>
          </p:cNvSpPr>
          <p:nvPr>
            <p:ph type="body" sz="quarter" idx="11"/>
          </p:nvPr>
        </p:nvSpPr>
        <p:spPr>
          <a:xfrm>
            <a:off x="152400" y="1600200"/>
            <a:ext cx="8686800" cy="2579168"/>
          </a:xfrm>
        </p:spPr>
        <p:txBody>
          <a:bodyPr>
            <a:normAutofit lnSpcReduction="10000"/>
          </a:bodyPr>
          <a:lstStyle/>
          <a:p>
            <a:r>
              <a:rPr lang="en-US" dirty="0"/>
              <a:t>There are various tools for analyzing and visualizing data:</a:t>
            </a:r>
          </a:p>
          <a:p>
            <a:pPr lvl="1"/>
            <a:r>
              <a:rPr lang="en-US" dirty="0"/>
              <a:t>In place analysis with Notes agents</a:t>
            </a:r>
          </a:p>
          <a:p>
            <a:pPr lvl="1"/>
            <a:r>
              <a:rPr lang="en-US" dirty="0"/>
              <a:t>Excel and other spreadsheets</a:t>
            </a:r>
          </a:p>
          <a:p>
            <a:pPr lvl="1"/>
            <a:r>
              <a:rPr lang="en-US" dirty="0"/>
              <a:t>SQL systems that allow import of CSV or XML</a:t>
            </a:r>
          </a:p>
          <a:p>
            <a:pPr lvl="1"/>
            <a:r>
              <a:rPr lang="en-US" dirty="0"/>
              <a:t>Power BI, Excel, Tableau and other data visualization tools</a:t>
            </a:r>
          </a:p>
        </p:txBody>
      </p:sp>
    </p:spTree>
    <p:extLst>
      <p:ext uri="{BB962C8B-B14F-4D97-AF65-F5344CB8AC3E}">
        <p14:creationId xmlns:p14="http://schemas.microsoft.com/office/powerpoint/2010/main" val="3849976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2400" y="838200"/>
            <a:ext cx="7924800" cy="461665"/>
          </a:xfrm>
        </p:spPr>
        <p:txBody>
          <a:bodyPr/>
          <a:lstStyle/>
          <a:p>
            <a:r>
              <a:rPr lang="en-US" dirty="0">
                <a:solidFill>
                  <a:srgbClr val="003399"/>
                </a:solidFill>
              </a:rPr>
              <a:t>Representational keywords</a:t>
            </a:r>
          </a:p>
        </p:txBody>
      </p:sp>
      <p:sp>
        <p:nvSpPr>
          <p:cNvPr id="3" name="Text Placeholder 2"/>
          <p:cNvSpPr>
            <a:spLocks noGrp="1"/>
          </p:cNvSpPr>
          <p:nvPr>
            <p:ph type="body" sz="quarter" idx="11"/>
          </p:nvPr>
        </p:nvSpPr>
        <p:spPr>
          <a:xfrm>
            <a:off x="152400" y="1600200"/>
            <a:ext cx="8686800" cy="4953000"/>
          </a:xfrm>
        </p:spPr>
        <p:txBody>
          <a:bodyPr/>
          <a:lstStyle/>
          <a:p>
            <a:r>
              <a:rPr lang="en-US" dirty="0"/>
              <a:t>MD5 hash value</a:t>
            </a:r>
          </a:p>
          <a:p>
            <a:pPr lvl="1"/>
            <a:r>
              <a:rPr lang="en-US" dirty="0"/>
              <a:t>Widely available and easy to create</a:t>
            </a:r>
          </a:p>
          <a:p>
            <a:pPr lvl="1"/>
            <a:r>
              <a:rPr lang="en-US" dirty="0"/>
              <a:t>Security is not an issue here</a:t>
            </a:r>
          </a:p>
          <a:p>
            <a:pPr lvl="1"/>
            <a:r>
              <a:rPr lang="en-US" dirty="0"/>
              <a:t>Creates a unique 32-character string</a:t>
            </a:r>
          </a:p>
          <a:p>
            <a:pPr lvl="1"/>
            <a:r>
              <a:rPr lang="en-US" dirty="0"/>
              <a:t>Easy to use as a substitute category for complex data</a:t>
            </a:r>
          </a:p>
          <a:p>
            <a:pPr lvl="1"/>
            <a:r>
              <a:rPr lang="en-US" dirty="0"/>
              <a:t>Any arbitrary data can be compared, though it must be exactly the same.</a:t>
            </a:r>
          </a:p>
          <a:p>
            <a:r>
              <a:rPr lang="en-US" dirty="0"/>
              <a:t>Replica ID and Note unique ids</a:t>
            </a:r>
          </a:p>
          <a:p>
            <a:pPr lvl="1"/>
            <a:r>
              <a:rPr lang="en-US" dirty="0"/>
              <a:t>Easily available, but anonymous to those without source access</a:t>
            </a:r>
          </a:p>
          <a:p>
            <a:pPr lvl="1"/>
            <a:r>
              <a:rPr lang="en-US" dirty="0"/>
              <a:t>Easy to get back to original for those with source access.</a:t>
            </a:r>
          </a:p>
          <a:p>
            <a:pPr lvl="1"/>
            <a:endParaRPr lang="en-US" dirty="0"/>
          </a:p>
        </p:txBody>
      </p:sp>
    </p:spTree>
    <p:extLst>
      <p:ext uri="{BB962C8B-B14F-4D97-AF65-F5344CB8AC3E}">
        <p14:creationId xmlns:p14="http://schemas.microsoft.com/office/powerpoint/2010/main" val="29714225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2400" y="838200"/>
            <a:ext cx="6934200" cy="461665"/>
          </a:xfrm>
        </p:spPr>
        <p:txBody>
          <a:bodyPr>
            <a:normAutofit fontScale="92500"/>
          </a:bodyPr>
          <a:lstStyle/>
          <a:p>
            <a:r>
              <a:rPr lang="en-US" dirty="0">
                <a:solidFill>
                  <a:srgbClr val="003399"/>
                </a:solidFill>
              </a:rPr>
              <a:t>MD5 hash values for attachments in Partner Forum 2004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1310751"/>
            <a:ext cx="6934200" cy="5524810"/>
          </a:xfrm>
          <a:prstGeom prst="rect">
            <a:avLst/>
          </a:prstGeom>
        </p:spPr>
      </p:pic>
    </p:spTree>
    <p:extLst>
      <p:ext uri="{BB962C8B-B14F-4D97-AF65-F5344CB8AC3E}">
        <p14:creationId xmlns:p14="http://schemas.microsoft.com/office/powerpoint/2010/main" val="25068995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2400" y="838200"/>
            <a:ext cx="7391400" cy="461665"/>
          </a:xfrm>
        </p:spPr>
        <p:txBody>
          <a:bodyPr>
            <a:normAutofit/>
          </a:bodyPr>
          <a:lstStyle/>
          <a:p>
            <a:r>
              <a:rPr lang="en-US" dirty="0">
                <a:solidFill>
                  <a:srgbClr val="003399"/>
                </a:solidFill>
              </a:rPr>
              <a:t>APARS  - narrowing down and finding logical units</a:t>
            </a:r>
          </a:p>
        </p:txBody>
      </p:sp>
      <p:sp>
        <p:nvSpPr>
          <p:cNvPr id="3" name="Text Placeholder 2"/>
          <p:cNvSpPr>
            <a:spLocks noGrp="1"/>
          </p:cNvSpPr>
          <p:nvPr>
            <p:ph type="body" sz="quarter" idx="11"/>
          </p:nvPr>
        </p:nvSpPr>
        <p:spPr>
          <a:xfrm>
            <a:off x="152400" y="1600200"/>
            <a:ext cx="8686800" cy="5029200"/>
          </a:xfrm>
        </p:spPr>
        <p:txBody>
          <a:bodyPr/>
          <a:lstStyle/>
          <a:p>
            <a:r>
              <a:rPr lang="en-US" dirty="0"/>
              <a:t>Start with everything on single document</a:t>
            </a:r>
          </a:p>
          <a:p>
            <a:pPr lvl="1"/>
            <a:r>
              <a:rPr lang="en-US" dirty="0"/>
              <a:t>Look at the document to see what is shown and the context</a:t>
            </a:r>
          </a:p>
          <a:p>
            <a:pPr lvl="1"/>
            <a:r>
              <a:rPr lang="en-US" dirty="0"/>
              <a:t>Dump all items to CSV to explore</a:t>
            </a:r>
          </a:p>
          <a:p>
            <a:pPr lvl="1"/>
            <a:r>
              <a:rPr lang="en-US" dirty="0"/>
              <a:t>Determine whether needs to be split or </a:t>
            </a:r>
            <a:r>
              <a:rPr lang="en-US" dirty="0" err="1"/>
              <a:t>combinied</a:t>
            </a:r>
            <a:endParaRPr lang="en-US" dirty="0"/>
          </a:p>
          <a:p>
            <a:r>
              <a:rPr lang="en-US" dirty="0"/>
              <a:t>Narrow down “important” values </a:t>
            </a:r>
          </a:p>
          <a:p>
            <a:pPr lvl="1"/>
            <a:r>
              <a:rPr lang="en-US" dirty="0"/>
              <a:t>Include only numeric or quantifiable values you can identify</a:t>
            </a:r>
          </a:p>
          <a:p>
            <a:pPr lvl="1"/>
            <a:r>
              <a:rPr lang="en-US" dirty="0"/>
              <a:t>Exclude noise</a:t>
            </a:r>
          </a:p>
          <a:p>
            <a:pPr lvl="1"/>
            <a:r>
              <a:rPr lang="en-US" dirty="0"/>
              <a:t>Determine where splits or joins needed</a:t>
            </a:r>
          </a:p>
          <a:p>
            <a:pPr lvl="1"/>
            <a:r>
              <a:rPr lang="en-US" dirty="0"/>
              <a:t>In splits, see if multiple parallel values are needed – other values duplicated</a:t>
            </a:r>
          </a:p>
          <a:p>
            <a:r>
              <a:rPr lang="en-US" dirty="0"/>
              <a:t>DEMO</a:t>
            </a:r>
          </a:p>
        </p:txBody>
      </p:sp>
    </p:spTree>
    <p:extLst>
      <p:ext uri="{BB962C8B-B14F-4D97-AF65-F5344CB8AC3E}">
        <p14:creationId xmlns:p14="http://schemas.microsoft.com/office/powerpoint/2010/main" val="39830168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2400" y="838200"/>
            <a:ext cx="7391400" cy="461665"/>
          </a:xfrm>
        </p:spPr>
        <p:txBody>
          <a:bodyPr>
            <a:normAutofit/>
          </a:bodyPr>
          <a:lstStyle/>
          <a:p>
            <a:r>
              <a:rPr lang="en-US" dirty="0">
                <a:solidFill>
                  <a:srgbClr val="003399"/>
                </a:solidFill>
              </a:rPr>
              <a:t>Bug reports  - real world example</a:t>
            </a:r>
          </a:p>
        </p:txBody>
      </p:sp>
      <p:sp>
        <p:nvSpPr>
          <p:cNvPr id="3" name="Text Placeholder 2"/>
          <p:cNvSpPr>
            <a:spLocks noGrp="1"/>
          </p:cNvSpPr>
          <p:nvPr>
            <p:ph type="body" sz="quarter" idx="11"/>
          </p:nvPr>
        </p:nvSpPr>
        <p:spPr>
          <a:xfrm>
            <a:off x="152400" y="1600200"/>
            <a:ext cx="8686800" cy="5029200"/>
          </a:xfrm>
        </p:spPr>
        <p:txBody>
          <a:bodyPr>
            <a:normAutofit lnSpcReduction="10000"/>
          </a:bodyPr>
          <a:lstStyle/>
          <a:p>
            <a:r>
              <a:rPr lang="en-US" dirty="0"/>
              <a:t>Multi-level logical units</a:t>
            </a:r>
          </a:p>
          <a:p>
            <a:pPr lvl="1"/>
            <a:r>
              <a:rPr lang="en-US" dirty="0"/>
              <a:t>Main document has bug report with simple and rich text items</a:t>
            </a:r>
          </a:p>
          <a:p>
            <a:pPr lvl="1"/>
            <a:r>
              <a:rPr lang="en-US" dirty="0"/>
              <a:t>Response document has status</a:t>
            </a:r>
          </a:p>
          <a:p>
            <a:pPr lvl="1"/>
            <a:r>
              <a:rPr lang="en-US" dirty="0"/>
              <a:t>Document with shared key from response has release info</a:t>
            </a:r>
          </a:p>
          <a:p>
            <a:r>
              <a:rPr lang="en-US" dirty="0"/>
              <a:t>Data Analysis </a:t>
            </a:r>
          </a:p>
          <a:p>
            <a:pPr lvl="1"/>
            <a:r>
              <a:rPr lang="en-US" dirty="0"/>
              <a:t>Quantifying and categorizing</a:t>
            </a:r>
          </a:p>
          <a:p>
            <a:r>
              <a:rPr lang="en-US" dirty="0"/>
              <a:t>Cognitive Analysis</a:t>
            </a:r>
          </a:p>
          <a:p>
            <a:pPr lvl="1"/>
            <a:r>
              <a:rPr lang="en-US" dirty="0"/>
              <a:t>Adds in narrative data for tone analysis, personality insights and natural language processing</a:t>
            </a:r>
          </a:p>
          <a:p>
            <a:pPr lvl="1"/>
            <a:endParaRPr lang="en-US" dirty="0"/>
          </a:p>
          <a:p>
            <a:r>
              <a:rPr lang="en-US" dirty="0"/>
              <a:t>DEMO</a:t>
            </a:r>
          </a:p>
        </p:txBody>
      </p:sp>
    </p:spTree>
    <p:extLst>
      <p:ext uri="{BB962C8B-B14F-4D97-AF65-F5344CB8AC3E}">
        <p14:creationId xmlns:p14="http://schemas.microsoft.com/office/powerpoint/2010/main" val="12634476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2400" y="838200"/>
            <a:ext cx="7391400" cy="461665"/>
          </a:xfrm>
        </p:spPr>
        <p:txBody>
          <a:bodyPr>
            <a:normAutofit/>
          </a:bodyPr>
          <a:lstStyle/>
          <a:p>
            <a:r>
              <a:rPr lang="en-US" dirty="0">
                <a:solidFill>
                  <a:srgbClr val="003399"/>
                </a:solidFill>
              </a:rPr>
              <a:t>It’s all about the questions</a:t>
            </a:r>
          </a:p>
        </p:txBody>
      </p:sp>
      <p:sp>
        <p:nvSpPr>
          <p:cNvPr id="3" name="Text Placeholder 2"/>
          <p:cNvSpPr>
            <a:spLocks noGrp="1"/>
          </p:cNvSpPr>
          <p:nvPr>
            <p:ph type="body" sz="quarter" idx="11"/>
          </p:nvPr>
        </p:nvSpPr>
        <p:spPr>
          <a:xfrm>
            <a:off x="152400" y="1600200"/>
            <a:ext cx="8686800" cy="5029200"/>
          </a:xfrm>
        </p:spPr>
        <p:txBody>
          <a:bodyPr>
            <a:normAutofit/>
          </a:bodyPr>
          <a:lstStyle/>
          <a:p>
            <a:r>
              <a:rPr lang="en-US" dirty="0"/>
              <a:t>Q1 – How many are severity 1 or 2?</a:t>
            </a:r>
          </a:p>
          <a:p>
            <a:pPr lvl="1"/>
            <a:r>
              <a:rPr lang="en-US" dirty="0"/>
              <a:t>Logical unit is Bug Report, so one row per document</a:t>
            </a:r>
          </a:p>
          <a:p>
            <a:pPr lvl="1"/>
            <a:r>
              <a:rPr lang="en-US" dirty="0"/>
              <a:t>Need severity value</a:t>
            </a:r>
          </a:p>
          <a:p>
            <a:pPr lvl="1"/>
            <a:endParaRPr lang="en-US" dirty="0"/>
          </a:p>
          <a:p>
            <a:r>
              <a:rPr lang="en-US" dirty="0"/>
              <a:t>DEMO</a:t>
            </a:r>
          </a:p>
        </p:txBody>
      </p:sp>
    </p:spTree>
    <p:extLst>
      <p:ext uri="{BB962C8B-B14F-4D97-AF65-F5344CB8AC3E}">
        <p14:creationId xmlns:p14="http://schemas.microsoft.com/office/powerpoint/2010/main" val="22927536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2400" y="838200"/>
            <a:ext cx="7391400" cy="461665"/>
          </a:xfrm>
        </p:spPr>
        <p:txBody>
          <a:bodyPr>
            <a:normAutofit/>
          </a:bodyPr>
          <a:lstStyle/>
          <a:p>
            <a:r>
              <a:rPr lang="en-US" dirty="0">
                <a:solidFill>
                  <a:srgbClr val="003399"/>
                </a:solidFill>
              </a:rPr>
              <a:t>It’s all about the questions</a:t>
            </a:r>
          </a:p>
        </p:txBody>
      </p:sp>
      <p:sp>
        <p:nvSpPr>
          <p:cNvPr id="3" name="Text Placeholder 2"/>
          <p:cNvSpPr>
            <a:spLocks noGrp="1"/>
          </p:cNvSpPr>
          <p:nvPr>
            <p:ph type="body" sz="quarter" idx="11"/>
          </p:nvPr>
        </p:nvSpPr>
        <p:spPr>
          <a:xfrm>
            <a:off x="152400" y="1600200"/>
            <a:ext cx="8686800" cy="5029200"/>
          </a:xfrm>
        </p:spPr>
        <p:txBody>
          <a:bodyPr>
            <a:normAutofit/>
          </a:bodyPr>
          <a:lstStyle/>
          <a:p>
            <a:r>
              <a:rPr lang="en-US" dirty="0"/>
              <a:t>Q2 – How many of those were </a:t>
            </a:r>
            <a:r>
              <a:rPr lang="en-US" dirty="0" err="1"/>
              <a:t>SPR’d</a:t>
            </a:r>
            <a:r>
              <a:rPr lang="en-US" dirty="0"/>
              <a:t>?</a:t>
            </a:r>
          </a:p>
          <a:p>
            <a:pPr lvl="1"/>
            <a:r>
              <a:rPr lang="en-US" dirty="0"/>
              <a:t>Logical unit is Bug Report plus a response document with status, so one row per combination of main and response</a:t>
            </a:r>
          </a:p>
          <a:p>
            <a:pPr lvl="1"/>
            <a:r>
              <a:rPr lang="en-US" dirty="0"/>
              <a:t>Need severity value from Bug Report</a:t>
            </a:r>
          </a:p>
          <a:p>
            <a:pPr lvl="1"/>
            <a:r>
              <a:rPr lang="en-US" dirty="0"/>
              <a:t>Need SPR number from the response document</a:t>
            </a:r>
          </a:p>
          <a:p>
            <a:pPr lvl="1"/>
            <a:endParaRPr lang="en-US" dirty="0"/>
          </a:p>
          <a:p>
            <a:r>
              <a:rPr lang="en-US" dirty="0"/>
              <a:t>DEMO</a:t>
            </a:r>
          </a:p>
        </p:txBody>
      </p:sp>
    </p:spTree>
    <p:extLst>
      <p:ext uri="{BB962C8B-B14F-4D97-AF65-F5344CB8AC3E}">
        <p14:creationId xmlns:p14="http://schemas.microsoft.com/office/powerpoint/2010/main" val="37972952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2400" y="838200"/>
            <a:ext cx="7391400" cy="461665"/>
          </a:xfrm>
        </p:spPr>
        <p:txBody>
          <a:bodyPr>
            <a:normAutofit/>
          </a:bodyPr>
          <a:lstStyle/>
          <a:p>
            <a:r>
              <a:rPr lang="en-US" dirty="0">
                <a:solidFill>
                  <a:srgbClr val="003399"/>
                </a:solidFill>
              </a:rPr>
              <a:t>It’s all about the questions</a:t>
            </a:r>
          </a:p>
        </p:txBody>
      </p:sp>
      <p:sp>
        <p:nvSpPr>
          <p:cNvPr id="3" name="Text Placeholder 2"/>
          <p:cNvSpPr>
            <a:spLocks noGrp="1"/>
          </p:cNvSpPr>
          <p:nvPr>
            <p:ph type="body" sz="quarter" idx="11"/>
          </p:nvPr>
        </p:nvSpPr>
        <p:spPr>
          <a:xfrm>
            <a:off x="152400" y="1600200"/>
            <a:ext cx="8686800" cy="5029200"/>
          </a:xfrm>
        </p:spPr>
        <p:txBody>
          <a:bodyPr>
            <a:normAutofit/>
          </a:bodyPr>
          <a:lstStyle/>
          <a:p>
            <a:r>
              <a:rPr lang="en-US" dirty="0"/>
              <a:t>Q3 – What percent of bugs reported to be “blocking deployment” were </a:t>
            </a:r>
            <a:r>
              <a:rPr lang="en-US" dirty="0" err="1"/>
              <a:t>SPR’d</a:t>
            </a:r>
            <a:r>
              <a:rPr lang="en-US" dirty="0"/>
              <a:t>?</a:t>
            </a:r>
          </a:p>
          <a:p>
            <a:pPr lvl="1"/>
            <a:r>
              <a:rPr lang="en-US" dirty="0"/>
              <a:t>Logical unit is Bug Report plus a response document with status, so one row per combination of main and response</a:t>
            </a:r>
          </a:p>
          <a:p>
            <a:pPr lvl="1"/>
            <a:r>
              <a:rPr lang="en-US" dirty="0"/>
              <a:t>Need parsed value from rich text on Bug Report</a:t>
            </a:r>
          </a:p>
          <a:p>
            <a:pPr lvl="1"/>
            <a:r>
              <a:rPr lang="en-US" dirty="0"/>
              <a:t>Need SPR number from the response document</a:t>
            </a:r>
          </a:p>
          <a:p>
            <a:pPr lvl="1"/>
            <a:endParaRPr lang="en-US" dirty="0"/>
          </a:p>
          <a:p>
            <a:r>
              <a:rPr lang="en-US" dirty="0"/>
              <a:t>DEMO</a:t>
            </a:r>
          </a:p>
        </p:txBody>
      </p:sp>
    </p:spTree>
    <p:extLst>
      <p:ext uri="{BB962C8B-B14F-4D97-AF65-F5344CB8AC3E}">
        <p14:creationId xmlns:p14="http://schemas.microsoft.com/office/powerpoint/2010/main" val="8466288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2400" y="838200"/>
            <a:ext cx="7391400" cy="461665"/>
          </a:xfrm>
        </p:spPr>
        <p:txBody>
          <a:bodyPr>
            <a:normAutofit/>
          </a:bodyPr>
          <a:lstStyle/>
          <a:p>
            <a:r>
              <a:rPr lang="en-US" dirty="0">
                <a:solidFill>
                  <a:srgbClr val="003399"/>
                </a:solidFill>
              </a:rPr>
              <a:t>It’s all about the questions</a:t>
            </a:r>
          </a:p>
        </p:txBody>
      </p:sp>
      <p:sp>
        <p:nvSpPr>
          <p:cNvPr id="3" name="Text Placeholder 2"/>
          <p:cNvSpPr>
            <a:spLocks noGrp="1"/>
          </p:cNvSpPr>
          <p:nvPr>
            <p:ph type="body" sz="quarter" idx="11"/>
          </p:nvPr>
        </p:nvSpPr>
        <p:spPr>
          <a:xfrm>
            <a:off x="152400" y="1600200"/>
            <a:ext cx="8686800" cy="5029200"/>
          </a:xfrm>
        </p:spPr>
        <p:txBody>
          <a:bodyPr>
            <a:normAutofit/>
          </a:bodyPr>
          <a:lstStyle/>
          <a:p>
            <a:r>
              <a:rPr lang="en-US" dirty="0"/>
              <a:t>Q4 – How many of those reported to be “blocking deployment” were released?</a:t>
            </a:r>
          </a:p>
          <a:p>
            <a:pPr lvl="1"/>
            <a:r>
              <a:rPr lang="en-US" dirty="0"/>
              <a:t>Logical unit is Bug Report plus a response document with status plus the matching document in Fix List </a:t>
            </a:r>
            <a:r>
              <a:rPr lang="en-US" dirty="0" err="1"/>
              <a:t>db</a:t>
            </a:r>
            <a:r>
              <a:rPr lang="en-US" dirty="0"/>
              <a:t>, so one row per combination of main and response and </a:t>
            </a:r>
            <a:r>
              <a:rPr lang="en-US" dirty="0" err="1"/>
              <a:t>fixlist</a:t>
            </a:r>
            <a:r>
              <a:rPr lang="en-US" dirty="0"/>
              <a:t> document</a:t>
            </a:r>
          </a:p>
          <a:p>
            <a:pPr lvl="1"/>
            <a:r>
              <a:rPr lang="en-US" dirty="0"/>
              <a:t>Need parsed value from rich text on Bug Report</a:t>
            </a:r>
          </a:p>
          <a:p>
            <a:pPr lvl="1"/>
            <a:r>
              <a:rPr lang="en-US" dirty="0"/>
              <a:t>Need SPR number from the response document</a:t>
            </a:r>
          </a:p>
          <a:p>
            <a:pPr lvl="1"/>
            <a:r>
              <a:rPr lang="en-US" dirty="0"/>
              <a:t>Need Maintenance Release which matches that SPR number</a:t>
            </a:r>
          </a:p>
          <a:p>
            <a:pPr lvl="1"/>
            <a:endParaRPr lang="en-US" dirty="0"/>
          </a:p>
          <a:p>
            <a:r>
              <a:rPr lang="en-US" dirty="0"/>
              <a:t>DEMO</a:t>
            </a:r>
          </a:p>
        </p:txBody>
      </p:sp>
    </p:spTree>
    <p:extLst>
      <p:ext uri="{BB962C8B-B14F-4D97-AF65-F5344CB8AC3E}">
        <p14:creationId xmlns:p14="http://schemas.microsoft.com/office/powerpoint/2010/main" val="13795447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2400" y="838200"/>
            <a:ext cx="7391400" cy="461665"/>
          </a:xfrm>
        </p:spPr>
        <p:txBody>
          <a:bodyPr>
            <a:normAutofit/>
          </a:bodyPr>
          <a:lstStyle/>
          <a:p>
            <a:r>
              <a:rPr lang="en-US" dirty="0">
                <a:solidFill>
                  <a:srgbClr val="003399"/>
                </a:solidFill>
              </a:rPr>
              <a:t>It’s all about the questions</a:t>
            </a:r>
          </a:p>
        </p:txBody>
      </p:sp>
      <p:sp>
        <p:nvSpPr>
          <p:cNvPr id="3" name="Text Placeholder 2"/>
          <p:cNvSpPr>
            <a:spLocks noGrp="1"/>
          </p:cNvSpPr>
          <p:nvPr>
            <p:ph type="body" sz="quarter" idx="11"/>
          </p:nvPr>
        </p:nvSpPr>
        <p:spPr>
          <a:xfrm>
            <a:off x="152400" y="1600200"/>
            <a:ext cx="8686800" cy="5029200"/>
          </a:xfrm>
        </p:spPr>
        <p:txBody>
          <a:bodyPr>
            <a:normAutofit/>
          </a:bodyPr>
          <a:lstStyle/>
          <a:p>
            <a:r>
              <a:rPr lang="en-US" dirty="0"/>
              <a:t>Q5 – How many of those reported to be “blocking deployment” were released?</a:t>
            </a:r>
          </a:p>
          <a:p>
            <a:pPr lvl="1"/>
            <a:r>
              <a:rPr lang="en-US" dirty="0"/>
              <a:t>Logical unit is Bug Report plus a response document with status plus the matching document in Fix List </a:t>
            </a:r>
            <a:r>
              <a:rPr lang="en-US" dirty="0" err="1"/>
              <a:t>db</a:t>
            </a:r>
            <a:r>
              <a:rPr lang="en-US" dirty="0"/>
              <a:t>, so one row per combination of main and response and </a:t>
            </a:r>
            <a:r>
              <a:rPr lang="en-US" dirty="0" err="1"/>
              <a:t>fixlist</a:t>
            </a:r>
            <a:r>
              <a:rPr lang="en-US" dirty="0"/>
              <a:t> document</a:t>
            </a:r>
          </a:p>
          <a:p>
            <a:pPr lvl="1"/>
            <a:r>
              <a:rPr lang="en-US" dirty="0"/>
              <a:t>Source is nine </a:t>
            </a:r>
            <a:r>
              <a:rPr lang="en-US"/>
              <a:t>parallel databases</a:t>
            </a:r>
            <a:endParaRPr lang="en-US" dirty="0"/>
          </a:p>
          <a:p>
            <a:pPr lvl="1"/>
            <a:r>
              <a:rPr lang="en-US" dirty="0"/>
              <a:t>Need parsed value from rich text on Bug Report</a:t>
            </a:r>
          </a:p>
          <a:p>
            <a:pPr lvl="1"/>
            <a:r>
              <a:rPr lang="en-US" dirty="0"/>
              <a:t>Need SPR number from the response document</a:t>
            </a:r>
          </a:p>
          <a:p>
            <a:pPr lvl="1"/>
            <a:r>
              <a:rPr lang="en-US" dirty="0"/>
              <a:t>Need Maintenance Release which matches that SPR number</a:t>
            </a:r>
          </a:p>
          <a:p>
            <a:pPr lvl="1"/>
            <a:endParaRPr lang="en-US" dirty="0"/>
          </a:p>
          <a:p>
            <a:r>
              <a:rPr lang="en-US" dirty="0"/>
              <a:t>DEMO</a:t>
            </a:r>
          </a:p>
        </p:txBody>
      </p:sp>
    </p:spTree>
    <p:extLst>
      <p:ext uri="{BB962C8B-B14F-4D97-AF65-F5344CB8AC3E}">
        <p14:creationId xmlns:p14="http://schemas.microsoft.com/office/powerpoint/2010/main" val="1381540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2400" y="1066800"/>
            <a:ext cx="3733800" cy="3962400"/>
          </a:xfrm>
        </p:spPr>
        <p:txBody>
          <a:bodyPr/>
          <a:lstStyle/>
          <a:p>
            <a:pPr marL="0" indent="0"/>
            <a:r>
              <a:rPr lang="en-US" dirty="0">
                <a:solidFill>
                  <a:srgbClr val="003399"/>
                </a:solidFill>
              </a:rPr>
              <a:t>When I am not developing software, I write children’s books and draw pictures.</a:t>
            </a:r>
          </a:p>
          <a:p>
            <a:pPr marL="0" indent="0"/>
            <a:endParaRPr lang="en-US" dirty="0">
              <a:solidFill>
                <a:srgbClr val="003399"/>
              </a:solidFill>
            </a:endParaRPr>
          </a:p>
          <a:p>
            <a:pPr marL="0" indent="0"/>
            <a:r>
              <a:rPr lang="en-US" dirty="0">
                <a:solidFill>
                  <a:srgbClr val="003399"/>
                </a:solidFill>
              </a:rPr>
              <a:t>DANGER TASTES DREADFUL is due out in 2018 from Clean Reads (imprint of Astraea Press).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4800" y="0"/>
            <a:ext cx="5029200" cy="6916304"/>
          </a:xfrm>
          <a:prstGeom prst="rect">
            <a:avLst/>
          </a:prstGeom>
        </p:spPr>
      </p:pic>
    </p:spTree>
    <p:extLst>
      <p:ext uri="{BB962C8B-B14F-4D97-AF65-F5344CB8AC3E}">
        <p14:creationId xmlns:p14="http://schemas.microsoft.com/office/powerpoint/2010/main" val="40232383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20000"/>
          </a:bodyPr>
          <a:lstStyle/>
          <a:p>
            <a:r>
              <a:rPr lang="en-US" dirty="0"/>
              <a:t>Celebration time</a:t>
            </a:r>
          </a:p>
        </p:txBody>
      </p:sp>
      <p:sp>
        <p:nvSpPr>
          <p:cNvPr id="6" name="TextBox 5"/>
          <p:cNvSpPr txBox="1"/>
          <p:nvPr/>
        </p:nvSpPr>
        <p:spPr>
          <a:xfrm>
            <a:off x="1219200" y="1143000"/>
            <a:ext cx="7010400" cy="984885"/>
          </a:xfrm>
          <a:prstGeom prst="rect">
            <a:avLst/>
          </a:prstGeom>
          <a:noFill/>
        </p:spPr>
        <p:txBody>
          <a:bodyPr wrap="square" rtlCol="0">
            <a:spAutoFit/>
          </a:bodyPr>
          <a:lstStyle/>
          <a:p>
            <a:pPr algn="ctr"/>
            <a:r>
              <a:rPr lang="en-US" sz="4000" b="1" dirty="0"/>
              <a:t>You made it! </a:t>
            </a:r>
          </a:p>
          <a:p>
            <a:pPr algn="ctr"/>
            <a:r>
              <a:rPr lang="en-US" b="1" dirty="0"/>
              <a:t>(at least I hope you did. </a:t>
            </a:r>
            <a:r>
              <a:rPr lang="en-US" b="1" dirty="0" err="1"/>
              <a:t>Bueller</a:t>
            </a:r>
            <a:r>
              <a:rPr lang="en-US" b="1" dirty="0"/>
              <a:t>? </a:t>
            </a:r>
            <a:r>
              <a:rPr lang="en-US" b="1" dirty="0" err="1"/>
              <a:t>Bueller</a:t>
            </a:r>
            <a:r>
              <a:rPr lang="en-US" b="1" dirty="0"/>
              <a:t>? </a:t>
            </a:r>
            <a:r>
              <a:rPr lang="en-US" b="1" dirty="0" err="1"/>
              <a:t>Bueller</a:t>
            </a:r>
            <a:r>
              <a:rPr lang="en-US" b="1" dirty="0"/>
              <a:t>?)</a:t>
            </a:r>
          </a:p>
        </p:txBody>
      </p:sp>
      <p:pic>
        <p:nvPicPr>
          <p:cNvPr id="5" name="Picture 4" descr="Celebration.gif"/>
          <p:cNvPicPr>
            <a:picLocks noChangeAspect="1"/>
          </p:cNvPicPr>
          <p:nvPr/>
        </p:nvPicPr>
        <p:blipFill>
          <a:blip r:embed="rId2" cstate="print"/>
          <a:stretch>
            <a:fillRect/>
          </a:stretch>
        </p:blipFill>
        <p:spPr>
          <a:xfrm>
            <a:off x="2362200" y="2590800"/>
            <a:ext cx="4381500" cy="3686175"/>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20000"/>
          </a:bodyPr>
          <a:lstStyle/>
          <a:p>
            <a:r>
              <a:rPr lang="en-US" dirty="0"/>
              <a:t>Q&amp;A</a:t>
            </a:r>
          </a:p>
        </p:txBody>
      </p:sp>
      <p:pic>
        <p:nvPicPr>
          <p:cNvPr id="6" name="Picture 5" descr="red_questionmark.png"/>
          <p:cNvPicPr>
            <a:picLocks noChangeAspect="1"/>
          </p:cNvPicPr>
          <p:nvPr/>
        </p:nvPicPr>
        <p:blipFill>
          <a:blip r:embed="rId2" cstate="print"/>
          <a:stretch>
            <a:fillRect/>
          </a:stretch>
        </p:blipFill>
        <p:spPr>
          <a:xfrm>
            <a:off x="3200400" y="838200"/>
            <a:ext cx="3333750" cy="3810000"/>
          </a:xfrm>
          <a:prstGeom prst="rect">
            <a:avLst/>
          </a:prstGeom>
        </p:spPr>
      </p:pic>
      <p:sp>
        <p:nvSpPr>
          <p:cNvPr id="3" name="TextBox 2"/>
          <p:cNvSpPr txBox="1"/>
          <p:nvPr/>
        </p:nvSpPr>
        <p:spPr>
          <a:xfrm>
            <a:off x="2057400" y="5181600"/>
            <a:ext cx="5486400" cy="461665"/>
          </a:xfrm>
          <a:prstGeom prst="rect">
            <a:avLst/>
          </a:prstGeom>
          <a:noFill/>
        </p:spPr>
        <p:txBody>
          <a:bodyPr wrap="square" rtlCol="0">
            <a:spAutoFit/>
          </a:bodyPr>
          <a:lstStyle/>
          <a:p>
            <a:r>
              <a:rPr lang="en-US" sz="2400" dirty="0">
                <a:solidFill>
                  <a:srgbClr val="000072"/>
                </a:solidFill>
              </a:rPr>
              <a:t>http://geniisoft.com/db/MWLUG2017</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20000"/>
          </a:bodyPr>
          <a:lstStyle/>
          <a:p>
            <a:r>
              <a:rPr lang="en-US" dirty="0"/>
              <a:t>More information</a:t>
            </a:r>
          </a:p>
        </p:txBody>
      </p:sp>
      <p:pic>
        <p:nvPicPr>
          <p:cNvPr id="7" name="Picture 6" descr="alchemy2.PNG"/>
          <p:cNvPicPr>
            <a:picLocks noChangeAspect="1"/>
          </p:cNvPicPr>
          <p:nvPr/>
        </p:nvPicPr>
        <p:blipFill>
          <a:blip r:embed="rId2" cstate="print"/>
          <a:stretch>
            <a:fillRect/>
          </a:stretch>
        </p:blipFill>
        <p:spPr>
          <a:xfrm>
            <a:off x="838200" y="838200"/>
            <a:ext cx="7410450" cy="592836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2400" y="838200"/>
            <a:ext cx="4343400" cy="461665"/>
          </a:xfrm>
        </p:spPr>
        <p:txBody>
          <a:bodyPr/>
          <a:lstStyle/>
          <a:p>
            <a:r>
              <a:rPr lang="en-US" dirty="0">
                <a:solidFill>
                  <a:srgbClr val="000072"/>
                </a:solidFill>
              </a:rPr>
              <a:t>Genii Software products</a:t>
            </a:r>
          </a:p>
        </p:txBody>
      </p:sp>
      <p:sp>
        <p:nvSpPr>
          <p:cNvPr id="3" name="Text Placeholder 2"/>
          <p:cNvSpPr>
            <a:spLocks noGrp="1"/>
          </p:cNvSpPr>
          <p:nvPr>
            <p:ph type="body" sz="quarter" idx="11"/>
          </p:nvPr>
        </p:nvSpPr>
        <p:spPr>
          <a:xfrm>
            <a:off x="228600" y="1600200"/>
            <a:ext cx="8686800" cy="4648200"/>
          </a:xfrm>
        </p:spPr>
        <p:txBody>
          <a:bodyPr>
            <a:normAutofit lnSpcReduction="10000"/>
          </a:bodyPr>
          <a:lstStyle/>
          <a:p>
            <a:r>
              <a:rPr lang="en-US" dirty="0" err="1"/>
              <a:t>CoexLinks</a:t>
            </a:r>
            <a:r>
              <a:rPr lang="en-US" dirty="0"/>
              <a:t> family – high fidelity email</a:t>
            </a:r>
          </a:p>
          <a:p>
            <a:pPr lvl="1"/>
            <a:r>
              <a:rPr lang="en-US" dirty="0" err="1"/>
              <a:t>CoexLinks</a:t>
            </a:r>
            <a:r>
              <a:rPr lang="en-US" dirty="0"/>
              <a:t> Fidelity – High fidelity email “live”</a:t>
            </a:r>
          </a:p>
          <a:p>
            <a:pPr lvl="1"/>
            <a:r>
              <a:rPr lang="en-US" dirty="0" err="1"/>
              <a:t>CoexLinks</a:t>
            </a:r>
            <a:r>
              <a:rPr lang="en-US" dirty="0"/>
              <a:t> Migrate – High fidelity email exported</a:t>
            </a:r>
          </a:p>
          <a:p>
            <a:pPr lvl="1"/>
            <a:r>
              <a:rPr lang="en-US" dirty="0" err="1"/>
              <a:t>CoexLinks</a:t>
            </a:r>
            <a:r>
              <a:rPr lang="en-US" dirty="0"/>
              <a:t> Journal – High fidelity email journaled to vaults</a:t>
            </a:r>
          </a:p>
          <a:p>
            <a:r>
              <a:rPr lang="en-US" dirty="0" err="1"/>
              <a:t>AppsFidelity</a:t>
            </a:r>
            <a:r>
              <a:rPr lang="en-US" dirty="0"/>
              <a:t> family – high fidelity apps</a:t>
            </a:r>
          </a:p>
          <a:p>
            <a:pPr lvl="1"/>
            <a:r>
              <a:rPr lang="en-US" dirty="0" err="1"/>
              <a:t>AppsFidelity</a:t>
            </a:r>
            <a:r>
              <a:rPr lang="en-US" dirty="0"/>
              <a:t> – Synchronized Notes/Web editing</a:t>
            </a:r>
          </a:p>
          <a:p>
            <a:pPr lvl="1"/>
            <a:r>
              <a:rPr lang="en-US" dirty="0" err="1"/>
              <a:t>AppsFidelity</a:t>
            </a:r>
            <a:r>
              <a:rPr lang="en-US" dirty="0"/>
              <a:t> Migrate – Export application data</a:t>
            </a:r>
          </a:p>
          <a:p>
            <a:r>
              <a:rPr lang="en-US" dirty="0"/>
              <a:t>Midas family – extended programming in ND</a:t>
            </a:r>
          </a:p>
          <a:p>
            <a:pPr lvl="1"/>
            <a:r>
              <a:rPr lang="en-US" dirty="0"/>
              <a:t>Midas LSX – Data mining &amp; export, rich text manipulation, and </a:t>
            </a:r>
            <a:r>
              <a:rPr lang="en-US" i="1" dirty="0"/>
              <a:t>Holy crap, it does that, too?</a:t>
            </a:r>
          </a:p>
          <a:p>
            <a:pPr lvl="1"/>
            <a:r>
              <a:rPr lang="en-US" dirty="0"/>
              <a:t>Midas C++ - Same Midas magic squeezed into a C/C++ bottle</a:t>
            </a:r>
          </a:p>
        </p:txBody>
      </p:sp>
    </p:spTree>
    <p:extLst>
      <p:ext uri="{BB962C8B-B14F-4D97-AF65-F5344CB8AC3E}">
        <p14:creationId xmlns:p14="http://schemas.microsoft.com/office/powerpoint/2010/main" val="2673268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2400" y="838200"/>
            <a:ext cx="7162800" cy="381000"/>
          </a:xfrm>
        </p:spPr>
        <p:txBody>
          <a:bodyPr>
            <a:normAutofit fontScale="92500" lnSpcReduction="20000"/>
          </a:bodyPr>
          <a:lstStyle/>
          <a:p>
            <a:r>
              <a:rPr lang="en-US" dirty="0">
                <a:solidFill>
                  <a:srgbClr val="000072"/>
                </a:solidFill>
              </a:rPr>
              <a:t>Data Mining. Really, how hard can it be?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676400"/>
            <a:ext cx="8169089" cy="4114800"/>
          </a:xfrm>
          <a:prstGeom prst="rect">
            <a:avLst/>
          </a:prstGeom>
        </p:spPr>
      </p:pic>
    </p:spTree>
    <p:extLst>
      <p:ext uri="{BB962C8B-B14F-4D97-AF65-F5344CB8AC3E}">
        <p14:creationId xmlns:p14="http://schemas.microsoft.com/office/powerpoint/2010/main" val="3992199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2400" y="838200"/>
            <a:ext cx="4343400" cy="461665"/>
          </a:xfrm>
        </p:spPr>
        <p:txBody>
          <a:bodyPr/>
          <a:lstStyle/>
          <a:p>
            <a:r>
              <a:rPr lang="en-US" dirty="0">
                <a:solidFill>
                  <a:srgbClr val="000072"/>
                </a:solidFill>
              </a:rPr>
              <a:t>Thoughts for session</a:t>
            </a:r>
          </a:p>
        </p:txBody>
      </p:sp>
      <p:sp>
        <p:nvSpPr>
          <p:cNvPr id="3" name="Text Placeholder 2"/>
          <p:cNvSpPr>
            <a:spLocks noGrp="1"/>
          </p:cNvSpPr>
          <p:nvPr>
            <p:ph type="body" sz="quarter" idx="11"/>
          </p:nvPr>
        </p:nvSpPr>
        <p:spPr>
          <a:xfrm>
            <a:off x="228600" y="1676400"/>
            <a:ext cx="8686800" cy="4142673"/>
          </a:xfrm>
        </p:spPr>
        <p:txBody>
          <a:bodyPr>
            <a:normAutofit/>
          </a:bodyPr>
          <a:lstStyle/>
          <a:p>
            <a:r>
              <a:rPr lang="en-US" dirty="0"/>
              <a:t>Defining terms</a:t>
            </a:r>
          </a:p>
          <a:p>
            <a:r>
              <a:rPr lang="en-US" dirty="0"/>
              <a:t>What are the questions?</a:t>
            </a:r>
          </a:p>
          <a:p>
            <a:r>
              <a:rPr lang="en-US" dirty="0"/>
              <a:t>What are the logical units of information?</a:t>
            </a:r>
          </a:p>
          <a:p>
            <a:r>
              <a:rPr lang="en-US" dirty="0"/>
              <a:t>Data visualization</a:t>
            </a:r>
          </a:p>
          <a:p>
            <a:r>
              <a:rPr lang="en-US" dirty="0"/>
              <a:t>Data analysis with real world data</a:t>
            </a:r>
          </a:p>
          <a:p>
            <a:r>
              <a:rPr lang="en-US" dirty="0"/>
              <a:t>Machine learning with real world data</a:t>
            </a:r>
          </a:p>
        </p:txBody>
      </p:sp>
    </p:spTree>
    <p:extLst>
      <p:ext uri="{BB962C8B-B14F-4D97-AF65-F5344CB8AC3E}">
        <p14:creationId xmlns:p14="http://schemas.microsoft.com/office/powerpoint/2010/main" val="2341194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28600" y="838200"/>
            <a:ext cx="4343400" cy="461665"/>
          </a:xfrm>
        </p:spPr>
        <p:txBody>
          <a:bodyPr/>
          <a:lstStyle/>
          <a:p>
            <a:r>
              <a:rPr lang="en-US" dirty="0">
                <a:solidFill>
                  <a:srgbClr val="000099"/>
                </a:solidFill>
              </a:rPr>
              <a:t>Defining terms</a:t>
            </a:r>
          </a:p>
        </p:txBody>
      </p:sp>
      <p:sp>
        <p:nvSpPr>
          <p:cNvPr id="3" name="Text Placeholder 2"/>
          <p:cNvSpPr>
            <a:spLocks noGrp="1"/>
          </p:cNvSpPr>
          <p:nvPr>
            <p:ph type="body" sz="quarter" idx="11"/>
          </p:nvPr>
        </p:nvSpPr>
        <p:spPr>
          <a:xfrm>
            <a:off x="228600" y="1676400"/>
            <a:ext cx="8686800" cy="4724400"/>
          </a:xfrm>
        </p:spPr>
        <p:txBody>
          <a:bodyPr>
            <a:normAutofit fontScale="77500" lnSpcReduction="20000"/>
          </a:bodyPr>
          <a:lstStyle/>
          <a:p>
            <a:r>
              <a:rPr lang="en-US" dirty="0"/>
              <a:t>Data mining</a:t>
            </a:r>
            <a:r>
              <a:rPr lang="en-US" b="0" dirty="0"/>
              <a:t>: digging into databases in order to find relevant information including context.</a:t>
            </a:r>
            <a:br>
              <a:rPr lang="en-US" b="0" dirty="0"/>
            </a:br>
            <a:endParaRPr lang="en-US" b="0" dirty="0"/>
          </a:p>
          <a:p>
            <a:r>
              <a:rPr lang="en-US" dirty="0"/>
              <a:t>Data analysis</a:t>
            </a:r>
            <a:r>
              <a:rPr lang="en-US" b="0" dirty="0"/>
              <a:t>: inspecting, cleaning, transforming, and modeling data with goal of discovering useful information, suggesting conclusions, and supporting decision-making</a:t>
            </a:r>
            <a:br>
              <a:rPr lang="en-US" b="0" dirty="0"/>
            </a:br>
            <a:endParaRPr lang="en-US" b="0" dirty="0"/>
          </a:p>
          <a:p>
            <a:r>
              <a:rPr lang="en-US" dirty="0"/>
              <a:t>Data visualization</a:t>
            </a:r>
            <a:r>
              <a:rPr lang="en-US" b="0" dirty="0"/>
              <a:t>: helping frame the significance of data by placing it in a visual context.</a:t>
            </a:r>
          </a:p>
          <a:p>
            <a:endParaRPr lang="en-US" dirty="0"/>
          </a:p>
          <a:p>
            <a:r>
              <a:rPr lang="en-US" dirty="0"/>
              <a:t>Machine learning</a:t>
            </a:r>
            <a:r>
              <a:rPr lang="en-US" b="0" dirty="0"/>
              <a:t>: teaching computers to find hidden insights without being explicitly programmed where to look.</a:t>
            </a:r>
            <a:br>
              <a:rPr lang="en-US" b="0" dirty="0"/>
            </a:br>
            <a:endParaRPr lang="en-US" b="0" dirty="0"/>
          </a:p>
        </p:txBody>
      </p:sp>
    </p:spTree>
    <p:extLst>
      <p:ext uri="{BB962C8B-B14F-4D97-AF65-F5344CB8AC3E}">
        <p14:creationId xmlns:p14="http://schemas.microsoft.com/office/powerpoint/2010/main" val="2486286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28600" y="838200"/>
            <a:ext cx="4343400" cy="461665"/>
          </a:xfrm>
        </p:spPr>
        <p:txBody>
          <a:bodyPr/>
          <a:lstStyle/>
          <a:p>
            <a:r>
              <a:rPr lang="en-US" dirty="0">
                <a:solidFill>
                  <a:srgbClr val="000099"/>
                </a:solidFill>
              </a:rPr>
              <a:t>Data mining</a:t>
            </a:r>
          </a:p>
        </p:txBody>
      </p:sp>
      <p:sp>
        <p:nvSpPr>
          <p:cNvPr id="3" name="Text Placeholder 2"/>
          <p:cNvSpPr>
            <a:spLocks noGrp="1"/>
          </p:cNvSpPr>
          <p:nvPr>
            <p:ph type="body" sz="quarter" idx="11"/>
          </p:nvPr>
        </p:nvSpPr>
        <p:spPr>
          <a:xfrm>
            <a:off x="228600" y="1752600"/>
            <a:ext cx="8686800" cy="3539430"/>
          </a:xfrm>
        </p:spPr>
        <p:txBody>
          <a:bodyPr>
            <a:normAutofit/>
          </a:bodyPr>
          <a:lstStyle/>
          <a:p>
            <a:r>
              <a:rPr lang="en-US" dirty="0"/>
              <a:t>Digging into existing data to find and extract  valuable nuggets without losing important context.</a:t>
            </a:r>
          </a:p>
          <a:p>
            <a:endParaRPr lang="en-US" dirty="0"/>
          </a:p>
          <a:p>
            <a:r>
              <a:rPr lang="en-US" dirty="0"/>
              <a:t>But remember, while underground, gold and diamonds look worthless.</a:t>
            </a:r>
          </a:p>
        </p:txBody>
      </p:sp>
    </p:spTree>
    <p:extLst>
      <p:ext uri="{BB962C8B-B14F-4D97-AF65-F5344CB8AC3E}">
        <p14:creationId xmlns:p14="http://schemas.microsoft.com/office/powerpoint/2010/main" val="966347706"/>
      </p:ext>
    </p:extLst>
  </p:cSld>
  <p:clrMapOvr>
    <a:masterClrMapping/>
  </p:clrMapOvr>
</p:sld>
</file>

<file path=ppt/theme/theme1.xml><?xml version="1.0" encoding="utf-8"?>
<a:theme xmlns:a="http://schemas.openxmlformats.org/drawingml/2006/main" name="MWLUG201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MWLUG2017</Template>
  <TotalTime>4948</TotalTime>
  <Words>1552</Words>
  <Application>Microsoft Office PowerPoint</Application>
  <PresentationFormat>On-screen Show (4:3)</PresentationFormat>
  <Paragraphs>220</Paragraphs>
  <Slides>42</Slides>
  <Notes>0</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42</vt:i4>
      </vt:variant>
    </vt:vector>
  </HeadingPairs>
  <TitlesOfParts>
    <vt:vector size="45" baseType="lpstr">
      <vt:lpstr>Arial</vt:lpstr>
      <vt:lpstr>Calibri</vt:lpstr>
      <vt:lpstr>MWLUG2017</vt:lpstr>
      <vt:lpstr>There’s Gold in Them Thar Hills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pcuser</dc:creator>
  <cp:lastModifiedBy>Ben Langhinrichs</cp:lastModifiedBy>
  <cp:revision>288</cp:revision>
  <dcterms:created xsi:type="dcterms:W3CDTF">2015-07-12T19:38:36Z</dcterms:created>
  <dcterms:modified xsi:type="dcterms:W3CDTF">2017-08-10T17:35:52Z</dcterms:modified>
</cp:coreProperties>
</file>