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55"/>
  </p:notesMasterIdLst>
  <p:handoutMasterIdLst>
    <p:handoutMasterId r:id="rId56"/>
  </p:handoutMasterIdLst>
  <p:sldIdLst>
    <p:sldId id="304" r:id="rId2"/>
    <p:sldId id="268" r:id="rId3"/>
    <p:sldId id="305" r:id="rId4"/>
    <p:sldId id="267" r:id="rId5"/>
    <p:sldId id="270" r:id="rId6"/>
    <p:sldId id="293" r:id="rId7"/>
    <p:sldId id="353" r:id="rId8"/>
    <p:sldId id="306" r:id="rId9"/>
    <p:sldId id="307" r:id="rId10"/>
    <p:sldId id="310" r:id="rId11"/>
    <p:sldId id="308" r:id="rId12"/>
    <p:sldId id="309" r:id="rId13"/>
    <p:sldId id="313" r:id="rId14"/>
    <p:sldId id="311" r:id="rId15"/>
    <p:sldId id="312" r:id="rId16"/>
    <p:sldId id="349" r:id="rId17"/>
    <p:sldId id="315" r:id="rId18"/>
    <p:sldId id="348" r:id="rId19"/>
    <p:sldId id="316" r:id="rId20"/>
    <p:sldId id="317" r:id="rId21"/>
    <p:sldId id="318" r:id="rId22"/>
    <p:sldId id="323" r:id="rId23"/>
    <p:sldId id="325" r:id="rId24"/>
    <p:sldId id="326" r:id="rId25"/>
    <p:sldId id="327" r:id="rId26"/>
    <p:sldId id="328" r:id="rId27"/>
    <p:sldId id="350" r:id="rId28"/>
    <p:sldId id="330" r:id="rId29"/>
    <p:sldId id="331" r:id="rId30"/>
    <p:sldId id="332" r:id="rId31"/>
    <p:sldId id="333" r:id="rId32"/>
    <p:sldId id="340" r:id="rId33"/>
    <p:sldId id="336" r:id="rId34"/>
    <p:sldId id="341" r:id="rId35"/>
    <p:sldId id="344" r:id="rId36"/>
    <p:sldId id="356" r:id="rId37"/>
    <p:sldId id="335" r:id="rId38"/>
    <p:sldId id="337" r:id="rId39"/>
    <p:sldId id="342" r:id="rId40"/>
    <p:sldId id="339" r:id="rId41"/>
    <p:sldId id="343" r:id="rId42"/>
    <p:sldId id="322" r:id="rId43"/>
    <p:sldId id="320" r:id="rId44"/>
    <p:sldId id="321" r:id="rId45"/>
    <p:sldId id="345" r:id="rId46"/>
    <p:sldId id="346" r:id="rId47"/>
    <p:sldId id="319" r:id="rId48"/>
    <p:sldId id="347" r:id="rId49"/>
    <p:sldId id="354" r:id="rId50"/>
    <p:sldId id="355" r:id="rId51"/>
    <p:sldId id="292" r:id="rId52"/>
    <p:sldId id="261" r:id="rId53"/>
    <p:sldId id="26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2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32734E-2AB4-4584-8F00-85D1CD34D744}" type="datetimeFigureOut">
              <a:rPr lang="en-US"/>
              <a:pPr>
                <a:defRPr/>
              </a:pPr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A14C35-D75B-42DB-92A9-5254394A8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658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C70AD8-30DC-433F-BEC2-1BC600237B76}" type="datetimeFigureOut">
              <a:rPr lang="en-US"/>
              <a:pPr>
                <a:defRPr/>
              </a:pPr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73BCE1-54B9-4675-A978-B8393CDD4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293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6096000"/>
            <a:ext cx="21336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3399"/>
                </a:solidFill>
                <a:latin typeface="+mn-lt"/>
                <a:cs typeface="+mn-cs"/>
              </a:rPr>
              <a:t>MWLUG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7924800" cy="762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505200"/>
            <a:ext cx="7924800" cy="5334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42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5626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b="1" baseline="0"/>
            </a:lvl1pPr>
            <a:lvl2pPr>
              <a:defRPr sz="2200" baseline="0">
                <a:solidFill>
                  <a:srgbClr val="000072"/>
                </a:solidFill>
              </a:defRPr>
            </a:lvl2pPr>
            <a:lvl3pPr>
              <a:defRPr sz="2000" baseline="0"/>
            </a:lvl3pPr>
            <a:lvl4pPr>
              <a:defRPr sz="1800" baseline="0">
                <a:solidFill>
                  <a:srgbClr val="000072"/>
                </a:solidFill>
              </a:defRPr>
            </a:lvl4pPr>
            <a:lvl5pPr>
              <a:defRPr sz="16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9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5626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b="1" baseline="0"/>
            </a:lvl1pPr>
            <a:lvl2pPr>
              <a:defRPr sz="2200" baseline="0">
                <a:solidFill>
                  <a:srgbClr val="000072"/>
                </a:solidFill>
              </a:defRPr>
            </a:lvl2pPr>
            <a:lvl3pPr>
              <a:defRPr sz="2000" baseline="0"/>
            </a:lvl3pPr>
            <a:lvl4pPr>
              <a:defRPr sz="1800" baseline="0">
                <a:solidFill>
                  <a:srgbClr val="000072"/>
                </a:solidFill>
              </a:defRPr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0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40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67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85800" y="2030413"/>
            <a:ext cx="7772400" cy="1077912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l" eaLnBrk="1" hangingPunct="1"/>
            <a:r>
              <a:rPr lang="en-US" altLang="en-US" sz="3200" dirty="0"/>
              <a:t>  Data Mining in the Mountains of Rich Text</a:t>
            </a:r>
            <a:endParaRPr lang="en-US" altLang="en-US" sz="3200" b="1" dirty="0"/>
          </a:p>
        </p:txBody>
      </p:sp>
      <p:sp>
        <p:nvSpPr>
          <p:cNvPr id="5123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35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AD103 - Friday, 3pm-4pm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Ben </a:t>
            </a:r>
            <a:r>
              <a:rPr lang="en-US" altLang="en-US" dirty="0" err="1"/>
              <a:t>Langhinrichs</a:t>
            </a:r>
            <a:endParaRPr lang="en-US" altLang="en-US" dirty="0"/>
          </a:p>
          <a:p>
            <a:pPr eaLnBrk="1" hangingPunct="1"/>
            <a:r>
              <a:rPr lang="en-US" altLang="en-US" dirty="0"/>
              <a:t>President of Genii Software</a:t>
            </a:r>
          </a:p>
        </p:txBody>
      </p:sp>
    </p:spTree>
    <p:extLst>
      <p:ext uri="{BB962C8B-B14F-4D97-AF65-F5344CB8AC3E}">
        <p14:creationId xmlns:p14="http://schemas.microsoft.com/office/powerpoint/2010/main" val="52319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599" y="851981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Data mining – 10 kilometers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599" y="1524000"/>
            <a:ext cx="8686800" cy="523220"/>
          </a:xfrm>
        </p:spPr>
        <p:txBody>
          <a:bodyPr/>
          <a:lstStyle/>
          <a:p>
            <a:r>
              <a:rPr lang="en-US" dirty="0"/>
              <a:t>If we stand back too far, we can’t see separate patterns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35" y="1944707"/>
            <a:ext cx="4615329" cy="46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4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0072"/>
                </a:solidFill>
              </a:rPr>
              <a:t>Data mining – 10 millimeters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421487"/>
            <a:ext cx="8686800" cy="523220"/>
          </a:xfrm>
        </p:spPr>
        <p:txBody>
          <a:bodyPr/>
          <a:lstStyle/>
          <a:p>
            <a:r>
              <a:rPr lang="en-US" dirty="0"/>
              <a:t>If we dive in too close, the pattern is no longer visible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4470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5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860655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Data mining - 10 meters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354977"/>
            <a:ext cx="8686800" cy="954107"/>
          </a:xfrm>
        </p:spPr>
        <p:txBody>
          <a:bodyPr/>
          <a:lstStyle/>
          <a:p>
            <a:r>
              <a:rPr lang="en-US" dirty="0"/>
              <a:t>The key is to discern patters from far enough away to see them, but not so far that the correlations are lost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2205964"/>
            <a:ext cx="4610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4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Data visualization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752600"/>
            <a:ext cx="8686800" cy="3539430"/>
          </a:xfrm>
        </p:spPr>
        <p:txBody>
          <a:bodyPr/>
          <a:lstStyle/>
          <a:p>
            <a:r>
              <a:rPr lang="en-US" dirty="0"/>
              <a:t>Data visualization:</a:t>
            </a:r>
            <a:r>
              <a:rPr lang="en-US" strike="sngStrike" dirty="0"/>
              <a:t> (n) any effort to help people understand the significance of data by placing it in a visual context. Patterns, trends and correlations that might go undetected in text-based data can be exposed and recognized easier with data visualization software.</a:t>
            </a:r>
            <a:br>
              <a:rPr lang="en-US" strike="sngStrike" dirty="0"/>
            </a:br>
            <a:br>
              <a:rPr lang="en-US" dirty="0"/>
            </a:br>
            <a:r>
              <a:rPr lang="en-US" dirty="0"/>
              <a:t>Data visualization is about telling a story.</a:t>
            </a:r>
          </a:p>
        </p:txBody>
      </p:sp>
    </p:spTree>
    <p:extLst>
      <p:ext uri="{BB962C8B-B14F-4D97-AF65-F5344CB8AC3E}">
        <p14:creationId xmlns:p14="http://schemas.microsoft.com/office/powerpoint/2010/main" val="966347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790545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Data visualization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436738"/>
            <a:ext cx="8686800" cy="523220"/>
          </a:xfrm>
        </p:spPr>
        <p:txBody>
          <a:bodyPr/>
          <a:lstStyle/>
          <a:p>
            <a:r>
              <a:rPr lang="en-US" dirty="0"/>
              <a:t>Too much data makes the story incomprehensible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32" y="1959958"/>
            <a:ext cx="5499136" cy="48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4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825787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Data visualization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600200"/>
            <a:ext cx="8686800" cy="523220"/>
          </a:xfrm>
        </p:spPr>
        <p:txBody>
          <a:bodyPr/>
          <a:lstStyle/>
          <a:p>
            <a:r>
              <a:rPr lang="en-US" dirty="0"/>
              <a:t>Simplify too much, and you lose the plot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286000"/>
            <a:ext cx="6781800" cy="44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1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3286" y="838200"/>
            <a:ext cx="7228114" cy="381000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Visualization example using Notes rich text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3286" y="1524000"/>
            <a:ext cx="8686800" cy="3886200"/>
          </a:xfrm>
        </p:spPr>
        <p:txBody>
          <a:bodyPr/>
          <a:lstStyle/>
          <a:p>
            <a:r>
              <a:rPr lang="en-US" dirty="0"/>
              <a:t>Uses existing database (Partner Forum 2004)</a:t>
            </a:r>
          </a:p>
          <a:p>
            <a:r>
              <a:rPr lang="en-US" dirty="0"/>
              <a:t>Counts on familiarity of audience</a:t>
            </a:r>
          </a:p>
          <a:p>
            <a:r>
              <a:rPr lang="en-US" dirty="0"/>
              <a:t>Emphasizes most important data without showing every detail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Over 25,000 documents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7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6854273" cy="54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30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6858161" cy="54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3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799199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Mountains of Rich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524000"/>
            <a:ext cx="8686800" cy="523220"/>
          </a:xfrm>
        </p:spPr>
        <p:txBody>
          <a:bodyPr/>
          <a:lstStyle/>
          <a:p>
            <a:r>
              <a:rPr lang="en-US" dirty="0"/>
              <a:t>Rich text: (n) The contents of all the rich text items…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2133600"/>
            <a:ext cx="4541837" cy="440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7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59971"/>
            <a:ext cx="4343400" cy="381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r>
              <a:rPr lang="en-US" dirty="0">
                <a:solidFill>
                  <a:srgbClr val="003399"/>
                </a:solidFill>
              </a:rPr>
              <a:t>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838200"/>
            <a:ext cx="3886200" cy="5585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2700" y="304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 Langhinrichs, Genii Software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828645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Mountains of Rich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686800" cy="523220"/>
          </a:xfrm>
        </p:spPr>
        <p:txBody>
          <a:bodyPr/>
          <a:lstStyle/>
          <a:p>
            <a:r>
              <a:rPr lang="en-US" dirty="0"/>
              <a:t>Rich text: (n) …plus the contents of all the other items.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6248400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95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Unstructured to Structured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600200"/>
            <a:ext cx="8686800" cy="3477875"/>
          </a:xfrm>
        </p:spPr>
        <p:txBody>
          <a:bodyPr/>
          <a:lstStyle/>
          <a:p>
            <a:r>
              <a:rPr lang="en-US" dirty="0"/>
              <a:t>Notes data is technically unstructured</a:t>
            </a:r>
          </a:p>
          <a:p>
            <a:pPr lvl="1"/>
            <a:r>
              <a:rPr lang="en-US" dirty="0"/>
              <a:t>Some data is functionally structured</a:t>
            </a:r>
          </a:p>
          <a:p>
            <a:pPr lvl="1"/>
            <a:r>
              <a:rPr lang="en-US" dirty="0"/>
              <a:t>Some data is semi-structured</a:t>
            </a:r>
          </a:p>
          <a:p>
            <a:pPr lvl="1"/>
            <a:r>
              <a:rPr lang="en-US" dirty="0"/>
              <a:t>Some data is functionally unstructured</a:t>
            </a:r>
          </a:p>
          <a:p>
            <a:r>
              <a:rPr lang="en-US" dirty="0"/>
              <a:t>Data analytics needs structured data</a:t>
            </a:r>
          </a:p>
          <a:p>
            <a:pPr lvl="1"/>
            <a:r>
              <a:rPr lang="en-US" dirty="0"/>
              <a:t>Discrete values (names, categories, attributes)</a:t>
            </a:r>
          </a:p>
          <a:p>
            <a:pPr lvl="1"/>
            <a:r>
              <a:rPr lang="en-US" dirty="0"/>
              <a:t>Boolean values (yes/no, 0/1, black/white)</a:t>
            </a:r>
          </a:p>
          <a:p>
            <a:pPr lvl="1"/>
            <a:r>
              <a:rPr lang="en-US" dirty="0"/>
              <a:t>Numbers (it’s all about the numbers!)</a:t>
            </a:r>
          </a:p>
        </p:txBody>
      </p:sp>
    </p:spTree>
    <p:extLst>
      <p:ext uri="{BB962C8B-B14F-4D97-AF65-F5344CB8AC3E}">
        <p14:creationId xmlns:p14="http://schemas.microsoft.com/office/powerpoint/2010/main" val="2282444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Unstructured to Structured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2" y="2333625"/>
            <a:ext cx="53244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8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398" y="807725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Unstructured to Structured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1" y="1489750"/>
            <a:ext cx="5324475" cy="2190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1" y="4648200"/>
            <a:ext cx="5476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85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657" y="655713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Unstructured to Structured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598" y="5029200"/>
            <a:ext cx="8686800" cy="1742015"/>
          </a:xfrm>
        </p:spPr>
        <p:txBody>
          <a:bodyPr/>
          <a:lstStyle/>
          <a:p>
            <a:r>
              <a:rPr lang="en-US" dirty="0"/>
              <a:t>And there is more</a:t>
            </a:r>
          </a:p>
          <a:p>
            <a:pPr lvl="1"/>
            <a:r>
              <a:rPr lang="en-US" dirty="0"/>
              <a:t>Quantity of each type of fruit</a:t>
            </a:r>
          </a:p>
          <a:p>
            <a:pPr lvl="1"/>
            <a:r>
              <a:rPr lang="en-US" dirty="0"/>
              <a:t>Total weight of each type of fruit</a:t>
            </a:r>
          </a:p>
          <a:p>
            <a:pPr lvl="1"/>
            <a:r>
              <a:rPr lang="en-US" dirty="0"/>
              <a:t>Age of </a:t>
            </a:r>
            <a:r>
              <a:rPr lang="en-US"/>
              <a:t>each shipment, </a:t>
            </a:r>
            <a:r>
              <a:rPr lang="en-US" dirty="0"/>
              <a:t>percentage bad, etc. etc.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1" y="1027495"/>
            <a:ext cx="5324475" cy="2190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1" y="3218245"/>
            <a:ext cx="5476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19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Unstructured to Structured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600200"/>
            <a:ext cx="8686800" cy="4622804"/>
          </a:xfrm>
        </p:spPr>
        <p:txBody>
          <a:bodyPr/>
          <a:lstStyle/>
          <a:p>
            <a:r>
              <a:rPr lang="en-US" dirty="0"/>
              <a:t>Let’s look at Help </a:t>
            </a:r>
            <a:r>
              <a:rPr lang="en-US" dirty="0" err="1"/>
              <a:t>db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is functionally structured?</a:t>
            </a:r>
          </a:p>
          <a:p>
            <a:pPr lvl="1"/>
            <a:r>
              <a:rPr lang="en-US" dirty="0"/>
              <a:t>Non-rich text items</a:t>
            </a:r>
          </a:p>
          <a:p>
            <a:pPr lvl="1"/>
            <a:r>
              <a:rPr lang="en-US" dirty="0"/>
              <a:t>Subject at top</a:t>
            </a:r>
          </a:p>
          <a:p>
            <a:pPr lvl="1"/>
            <a:r>
              <a:rPr lang="en-US" dirty="0"/>
              <a:t>Form information</a:t>
            </a:r>
          </a:p>
          <a:p>
            <a:r>
              <a:rPr lang="en-US" dirty="0"/>
              <a:t>What is semi-structured?</a:t>
            </a:r>
          </a:p>
          <a:p>
            <a:pPr lvl="1"/>
            <a:r>
              <a:rPr lang="en-US" dirty="0"/>
              <a:t>Related links at bottom</a:t>
            </a:r>
          </a:p>
          <a:p>
            <a:r>
              <a:rPr lang="en-US" dirty="0"/>
              <a:t>What is unstructured?</a:t>
            </a:r>
          </a:p>
          <a:p>
            <a:pPr lvl="1"/>
            <a:r>
              <a:rPr lang="en-US" dirty="0"/>
              <a:t>Rich text content</a:t>
            </a:r>
          </a:p>
        </p:txBody>
      </p:sp>
    </p:spTree>
    <p:extLst>
      <p:ext uri="{BB962C8B-B14F-4D97-AF65-F5344CB8AC3E}">
        <p14:creationId xmlns:p14="http://schemas.microsoft.com/office/powerpoint/2010/main" val="1121031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Unstructured to Structured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600200"/>
            <a:ext cx="8686800" cy="4918269"/>
          </a:xfrm>
        </p:spPr>
        <p:txBody>
          <a:bodyPr/>
          <a:lstStyle/>
          <a:p>
            <a:r>
              <a:rPr lang="en-US" dirty="0"/>
              <a:t>Let’s look at Help </a:t>
            </a:r>
            <a:r>
              <a:rPr lang="en-US" dirty="0" err="1"/>
              <a:t>db</a:t>
            </a:r>
            <a:endParaRPr lang="en-US" dirty="0"/>
          </a:p>
          <a:p>
            <a:endParaRPr lang="en-US" dirty="0"/>
          </a:p>
          <a:p>
            <a:r>
              <a:rPr lang="en-US" dirty="0"/>
              <a:t>Don’t forget the meta-data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UpdatedBy</a:t>
            </a:r>
            <a:endParaRPr lang="en-US" dirty="0"/>
          </a:p>
          <a:p>
            <a:pPr lvl="1"/>
            <a:r>
              <a:rPr lang="en-US" dirty="0"/>
              <a:t>$Revisions</a:t>
            </a:r>
          </a:p>
          <a:p>
            <a:r>
              <a:rPr lang="en-US" dirty="0"/>
              <a:t>Or the implicit meta-data (can be calculated)</a:t>
            </a:r>
          </a:p>
          <a:p>
            <a:pPr lvl="1"/>
            <a:r>
              <a:rPr lang="en-US" dirty="0"/>
              <a:t>Total size of the document</a:t>
            </a:r>
          </a:p>
          <a:p>
            <a:pPr lvl="1"/>
            <a:r>
              <a:rPr lang="en-US" dirty="0"/>
              <a:t>Number of characters in Body</a:t>
            </a:r>
          </a:p>
          <a:p>
            <a:pPr lvl="1"/>
            <a:r>
              <a:rPr lang="en-US" dirty="0"/>
              <a:t>Number of images</a:t>
            </a:r>
          </a:p>
          <a:p>
            <a:pPr lvl="1"/>
            <a:r>
              <a:rPr lang="en-US" dirty="0"/>
              <a:t>Number of documents which link to this document</a:t>
            </a:r>
          </a:p>
          <a:p>
            <a:pPr lvl="1"/>
            <a:r>
              <a:rPr lang="en-US" dirty="0"/>
              <a:t>Hierarchy (parent, children, siblings)</a:t>
            </a:r>
          </a:p>
        </p:txBody>
      </p:sp>
    </p:spTree>
    <p:extLst>
      <p:ext uri="{BB962C8B-B14F-4D97-AF65-F5344CB8AC3E}">
        <p14:creationId xmlns:p14="http://schemas.microsoft.com/office/powerpoint/2010/main" val="416500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381000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Help database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5500"/>
            <a:ext cx="6781800" cy="540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38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Unstructured to Structured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4216539"/>
          </a:xfrm>
        </p:spPr>
        <p:txBody>
          <a:bodyPr/>
          <a:lstStyle/>
          <a:p>
            <a:r>
              <a:rPr lang="en-US" dirty="0"/>
              <a:t>Let’s look at Pinnacle East </a:t>
            </a:r>
            <a:r>
              <a:rPr lang="en-US" dirty="0" err="1"/>
              <a:t>db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is functionally structured?</a:t>
            </a:r>
          </a:p>
          <a:p>
            <a:pPr lvl="1"/>
            <a:r>
              <a:rPr lang="en-US" dirty="0"/>
              <a:t>Almost everything</a:t>
            </a:r>
          </a:p>
          <a:p>
            <a:pPr lvl="1"/>
            <a:r>
              <a:rPr lang="en-US" dirty="0"/>
              <a:t>Form tells you about structure</a:t>
            </a:r>
          </a:p>
          <a:p>
            <a:r>
              <a:rPr lang="en-US" dirty="0"/>
              <a:t>What is semi-structured?</a:t>
            </a:r>
          </a:p>
          <a:p>
            <a:pPr lvl="1"/>
            <a:r>
              <a:rPr lang="en-US" dirty="0"/>
              <a:t>Meta-data such as $</a:t>
            </a:r>
            <a:r>
              <a:rPr lang="en-US" dirty="0" err="1"/>
              <a:t>UpdatedBy</a:t>
            </a:r>
            <a:r>
              <a:rPr lang="en-US" dirty="0"/>
              <a:t>, activity log</a:t>
            </a:r>
          </a:p>
          <a:p>
            <a:r>
              <a:rPr lang="en-US" dirty="0"/>
              <a:t>What is unstructured?</a:t>
            </a:r>
          </a:p>
          <a:p>
            <a:pPr lvl="1"/>
            <a:r>
              <a:rPr lang="en-US" dirty="0"/>
              <a:t>Probably not much</a:t>
            </a:r>
          </a:p>
        </p:txBody>
      </p:sp>
    </p:spTree>
    <p:extLst>
      <p:ext uri="{BB962C8B-B14F-4D97-AF65-F5344CB8AC3E}">
        <p14:creationId xmlns:p14="http://schemas.microsoft.com/office/powerpoint/2010/main" val="2576685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Unstructured to Structured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1742015"/>
          </a:xfrm>
        </p:spPr>
        <p:txBody>
          <a:bodyPr/>
          <a:lstStyle/>
          <a:p>
            <a:r>
              <a:rPr lang="en-US" dirty="0"/>
              <a:t>Multi-database data</a:t>
            </a:r>
          </a:p>
          <a:p>
            <a:pPr lvl="1"/>
            <a:r>
              <a:rPr lang="en-US" dirty="0"/>
              <a:t>Product database showing items sold in Pinnacle East</a:t>
            </a:r>
          </a:p>
          <a:p>
            <a:pPr lvl="1"/>
            <a:r>
              <a:rPr lang="en-US" dirty="0"/>
              <a:t>A discussion database with links to Pinnacle East</a:t>
            </a:r>
          </a:p>
          <a:p>
            <a:pPr lvl="1"/>
            <a:r>
              <a:rPr lang="en-US" dirty="0"/>
              <a:t>Parallel databases Pinnacle West, Pinnacle Central</a:t>
            </a:r>
          </a:p>
        </p:txBody>
      </p:sp>
    </p:spTree>
    <p:extLst>
      <p:ext uri="{BB962C8B-B14F-4D97-AF65-F5344CB8AC3E}">
        <p14:creationId xmlns:p14="http://schemas.microsoft.com/office/powerpoint/2010/main" val="335990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066800"/>
            <a:ext cx="3733800" cy="2209800"/>
          </a:xfrm>
        </p:spPr>
        <p:txBody>
          <a:bodyPr/>
          <a:lstStyle/>
          <a:p>
            <a:pPr marL="0" indent="0"/>
            <a:r>
              <a:rPr lang="en-US" dirty="0">
                <a:solidFill>
                  <a:srgbClr val="003399"/>
                </a:solidFill>
              </a:rPr>
              <a:t>When I am not developing software, I write children’s books and draw pictures.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5029200" cy="69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38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Rich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4154984"/>
          </a:xfrm>
        </p:spPr>
        <p:txBody>
          <a:bodyPr/>
          <a:lstStyle/>
          <a:p>
            <a:r>
              <a:rPr lang="en-US" dirty="0"/>
              <a:t>How to get at it</a:t>
            </a:r>
          </a:p>
          <a:p>
            <a:pPr lvl="1"/>
            <a:r>
              <a:rPr lang="en-US" dirty="0" err="1"/>
              <a:t>NotesRichText</a:t>
            </a:r>
            <a:r>
              <a:rPr lang="en-US" dirty="0"/>
              <a:t> classes</a:t>
            </a:r>
          </a:p>
          <a:p>
            <a:pPr lvl="1"/>
            <a:r>
              <a:rPr lang="en-US" dirty="0"/>
              <a:t>DXL</a:t>
            </a:r>
          </a:p>
          <a:p>
            <a:pPr lvl="1"/>
            <a:r>
              <a:rPr lang="en-US" dirty="0"/>
              <a:t>Third party tools</a:t>
            </a:r>
          </a:p>
          <a:p>
            <a:pPr lvl="1"/>
            <a:r>
              <a:rPr lang="en-US" dirty="0"/>
              <a:t>C API</a:t>
            </a:r>
          </a:p>
          <a:p>
            <a:r>
              <a:rPr lang="en-US" dirty="0"/>
              <a:t>What to do with results</a:t>
            </a:r>
          </a:p>
          <a:p>
            <a:pPr lvl="1"/>
            <a:r>
              <a:rPr lang="en-US" dirty="0"/>
              <a:t>Work inside of Notes by saving structured data to separate items or documents in a report database</a:t>
            </a:r>
          </a:p>
          <a:p>
            <a:pPr lvl="1"/>
            <a:r>
              <a:rPr lang="en-US" dirty="0"/>
              <a:t>Work outside of Notes by extracting structure into CSV, JSON, SQL </a:t>
            </a:r>
            <a:r>
              <a:rPr lang="en-US" dirty="0" err="1"/>
              <a:t>db</a:t>
            </a:r>
            <a:r>
              <a:rPr lang="en-US" dirty="0"/>
              <a:t> or whatever</a:t>
            </a:r>
          </a:p>
        </p:txBody>
      </p:sp>
    </p:spTree>
    <p:extLst>
      <p:ext uri="{BB962C8B-B14F-4D97-AF65-F5344CB8AC3E}">
        <p14:creationId xmlns:p14="http://schemas.microsoft.com/office/powerpoint/2010/main" val="2877575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Rich Text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5035225"/>
          </a:xfrm>
        </p:spPr>
        <p:txBody>
          <a:bodyPr/>
          <a:lstStyle/>
          <a:p>
            <a:r>
              <a:rPr lang="en-US" dirty="0"/>
              <a:t>Text records</a:t>
            </a:r>
          </a:p>
          <a:p>
            <a:pPr lvl="1"/>
            <a:r>
              <a:rPr lang="en-US" dirty="0"/>
              <a:t>The text value itself</a:t>
            </a:r>
          </a:p>
          <a:p>
            <a:pPr lvl="1"/>
            <a:r>
              <a:rPr lang="en-US" dirty="0"/>
              <a:t>Length of the text</a:t>
            </a:r>
          </a:p>
          <a:p>
            <a:pPr lvl="1"/>
            <a:r>
              <a:rPr lang="en-US" dirty="0"/>
              <a:t>Key words/phrases within the text (full text search)</a:t>
            </a:r>
          </a:p>
          <a:p>
            <a:pPr lvl="1"/>
            <a:r>
              <a:rPr lang="en-US" dirty="0"/>
              <a:t>Simple text attributes (bold, underline)</a:t>
            </a:r>
          </a:p>
          <a:p>
            <a:pPr lvl="1"/>
            <a:r>
              <a:rPr lang="en-US" dirty="0"/>
              <a:t>More complex text attributes (language tagging, character set)</a:t>
            </a:r>
          </a:p>
          <a:p>
            <a:r>
              <a:rPr lang="en-US" dirty="0"/>
              <a:t>Data mining</a:t>
            </a:r>
          </a:p>
          <a:p>
            <a:pPr lvl="1"/>
            <a:r>
              <a:rPr lang="en-US" dirty="0"/>
              <a:t>Easy to get at with everything from @Abstract to </a:t>
            </a:r>
            <a:r>
              <a:rPr lang="en-US" dirty="0" err="1"/>
              <a:t>GetFormattedText</a:t>
            </a:r>
            <a:r>
              <a:rPr lang="en-US" dirty="0"/>
              <a:t> method. Better to use through Paragraph than directly.</a:t>
            </a:r>
          </a:p>
          <a:p>
            <a:pPr lvl="1"/>
            <a:r>
              <a:rPr lang="en-US" dirty="0" err="1"/>
              <a:t>NotesRichTextItem</a:t>
            </a:r>
            <a:r>
              <a:rPr lang="en-US" dirty="0"/>
              <a:t> and </a:t>
            </a:r>
            <a:r>
              <a:rPr lang="en-US" dirty="0" err="1"/>
              <a:t>NotesRichTextStyle</a:t>
            </a:r>
            <a:r>
              <a:rPr lang="en-US" dirty="0"/>
              <a:t> classes</a:t>
            </a:r>
          </a:p>
          <a:p>
            <a:pPr lvl="1"/>
            <a:r>
              <a:rPr lang="en-US" dirty="0"/>
              <a:t>DXL</a:t>
            </a:r>
          </a:p>
          <a:p>
            <a:pPr lvl="1"/>
            <a:r>
              <a:rPr lang="en-US" dirty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3072137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Rich Text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3884140"/>
          </a:xfrm>
        </p:spPr>
        <p:txBody>
          <a:bodyPr/>
          <a:lstStyle/>
          <a:p>
            <a:r>
              <a:rPr lang="en-US" dirty="0"/>
              <a:t>Paragraphs</a:t>
            </a:r>
          </a:p>
          <a:p>
            <a:pPr lvl="1"/>
            <a:r>
              <a:rPr lang="en-US" dirty="0"/>
              <a:t>The text value of the paragraph</a:t>
            </a:r>
          </a:p>
          <a:p>
            <a:pPr lvl="1"/>
            <a:r>
              <a:rPr lang="en-US" dirty="0"/>
              <a:t>Whether it is part of an ordered or unordered list (bullets)</a:t>
            </a:r>
          </a:p>
          <a:p>
            <a:pPr lvl="1"/>
            <a:r>
              <a:rPr lang="en-US" dirty="0"/>
              <a:t>Display attributes (spacing, margins, etc.)</a:t>
            </a:r>
          </a:p>
          <a:p>
            <a:r>
              <a:rPr lang="en-US" dirty="0"/>
              <a:t>Data mining</a:t>
            </a:r>
          </a:p>
          <a:p>
            <a:pPr lvl="1"/>
            <a:r>
              <a:rPr lang="en-US" dirty="0"/>
              <a:t>Easy to get at most of it with </a:t>
            </a:r>
            <a:r>
              <a:rPr lang="en-US" dirty="0" err="1"/>
              <a:t>NotesRichTextParagraph</a:t>
            </a:r>
            <a:endParaRPr lang="en-US" dirty="0"/>
          </a:p>
          <a:p>
            <a:pPr lvl="1"/>
            <a:r>
              <a:rPr lang="en-US" dirty="0"/>
              <a:t>More important than Text as fundamental unit of comprehension</a:t>
            </a:r>
          </a:p>
          <a:p>
            <a:pPr lvl="1"/>
            <a:r>
              <a:rPr lang="en-US" dirty="0"/>
              <a:t>DXL</a:t>
            </a:r>
          </a:p>
          <a:p>
            <a:pPr lvl="1"/>
            <a:r>
              <a:rPr lang="en-US" dirty="0"/>
              <a:t>C API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784675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The </a:t>
            </a:r>
            <a:r>
              <a:rPr lang="en-US" sz="2000" b="1" dirty="0">
                <a:solidFill>
                  <a:srgbClr val="C00000"/>
                </a:solidFill>
              </a:rPr>
              <a:t>primary</a:t>
            </a:r>
            <a:r>
              <a:rPr lang="en-US" sz="2000" dirty="0">
                <a:solidFill>
                  <a:srgbClr val="C00000"/>
                </a:solidFill>
              </a:rPr>
              <a:t> goal of this demo is to help you </a:t>
            </a:r>
            <a:r>
              <a:rPr lang="en-US" sz="2000" i="1" dirty="0">
                <a:solidFill>
                  <a:srgbClr val="C00000"/>
                </a:solidFill>
              </a:rPr>
              <a:t>think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892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Rich Text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371600"/>
            <a:ext cx="8686800" cy="5441490"/>
          </a:xfrm>
        </p:spPr>
        <p:txBody>
          <a:bodyPr/>
          <a:lstStyle/>
          <a:p>
            <a:r>
              <a:rPr lang="en-US" dirty="0"/>
              <a:t>Tables (ultimate in semi-structured frustration)</a:t>
            </a:r>
          </a:p>
          <a:p>
            <a:pPr lvl="1"/>
            <a:r>
              <a:rPr lang="en-US" dirty="0"/>
              <a:t>Text (and more) contents of cells</a:t>
            </a:r>
          </a:p>
          <a:p>
            <a:pPr lvl="1"/>
            <a:r>
              <a:rPr lang="en-US" dirty="0"/>
              <a:t>Number of rows, columns</a:t>
            </a:r>
          </a:p>
          <a:p>
            <a:pPr lvl="1"/>
            <a:r>
              <a:rPr lang="en-US" dirty="0"/>
              <a:t>Spanned cells</a:t>
            </a:r>
          </a:p>
          <a:p>
            <a:pPr lvl="1"/>
            <a:r>
              <a:rPr lang="en-US" dirty="0"/>
              <a:t>Nested tables</a:t>
            </a:r>
          </a:p>
          <a:p>
            <a:pPr lvl="1"/>
            <a:r>
              <a:rPr lang="en-US" dirty="0"/>
              <a:t>Tabbed tables (tab label used for categorization)</a:t>
            </a:r>
          </a:p>
          <a:p>
            <a:pPr lvl="1"/>
            <a:r>
              <a:rPr lang="en-US" dirty="0"/>
              <a:t>Widths of columns, cell attributes, table attributes, etc.</a:t>
            </a:r>
          </a:p>
          <a:p>
            <a:r>
              <a:rPr lang="en-US" dirty="0"/>
              <a:t>Data mining</a:t>
            </a:r>
          </a:p>
          <a:p>
            <a:pPr lvl="1"/>
            <a:r>
              <a:rPr lang="en-US" dirty="0"/>
              <a:t>Some parts easy to get via </a:t>
            </a:r>
            <a:r>
              <a:rPr lang="en-US" dirty="0" err="1"/>
              <a:t>NotesRich</a:t>
            </a:r>
            <a:r>
              <a:rPr lang="en-US" dirty="0"/>
              <a:t> Text classes, esp. text contents of cells which are most often used for data mining</a:t>
            </a:r>
          </a:p>
          <a:p>
            <a:pPr lvl="1"/>
            <a:r>
              <a:rPr lang="en-US" dirty="0"/>
              <a:t>Nested tables are a major </a:t>
            </a:r>
            <a:r>
              <a:rPr lang="en-US" dirty="0" err="1"/>
              <a:t>gotcha</a:t>
            </a:r>
            <a:endParaRPr lang="en-US" dirty="0"/>
          </a:p>
          <a:p>
            <a:pPr lvl="1"/>
            <a:r>
              <a:rPr lang="en-US" dirty="0"/>
              <a:t>DXL</a:t>
            </a:r>
          </a:p>
          <a:p>
            <a:pPr lvl="1"/>
            <a:r>
              <a:rPr lang="en-US" dirty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3459007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Rich Text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4222694"/>
          </a:xfrm>
        </p:spPr>
        <p:txBody>
          <a:bodyPr/>
          <a:lstStyle/>
          <a:p>
            <a:r>
              <a:rPr lang="en-US" dirty="0"/>
              <a:t>Sections (semi-structured by design in some </a:t>
            </a:r>
            <a:r>
              <a:rPr lang="en-US" dirty="0" err="1"/>
              <a:t>dbs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Text (and more) contents of section</a:t>
            </a:r>
          </a:p>
          <a:p>
            <a:pPr lvl="1"/>
            <a:r>
              <a:rPr lang="en-US" dirty="0"/>
              <a:t>Section title (can be computed)</a:t>
            </a:r>
          </a:p>
          <a:p>
            <a:pPr lvl="1"/>
            <a:r>
              <a:rPr lang="en-US" dirty="0"/>
              <a:t>Paragraph attributes, etc.</a:t>
            </a:r>
          </a:p>
          <a:p>
            <a:r>
              <a:rPr lang="en-US" dirty="0"/>
              <a:t>Data mining</a:t>
            </a:r>
          </a:p>
          <a:p>
            <a:pPr lvl="1"/>
            <a:r>
              <a:rPr lang="en-US" dirty="0"/>
              <a:t>Some parts easy to get via </a:t>
            </a:r>
            <a:r>
              <a:rPr lang="en-US" dirty="0" err="1"/>
              <a:t>NotesRich</a:t>
            </a:r>
            <a:r>
              <a:rPr lang="en-US" dirty="0"/>
              <a:t> Text classes, but mostly used as unit to categorization content within</a:t>
            </a:r>
          </a:p>
          <a:p>
            <a:pPr lvl="1"/>
            <a:r>
              <a:rPr lang="en-US" dirty="0"/>
              <a:t>See Help </a:t>
            </a:r>
            <a:r>
              <a:rPr lang="en-US" dirty="0" err="1"/>
              <a:t>db</a:t>
            </a:r>
            <a:r>
              <a:rPr lang="en-US" dirty="0"/>
              <a:t> example</a:t>
            </a:r>
          </a:p>
          <a:p>
            <a:pPr lvl="1"/>
            <a:r>
              <a:rPr lang="en-US" dirty="0"/>
              <a:t>DXL</a:t>
            </a:r>
          </a:p>
          <a:p>
            <a:pPr lvl="1"/>
            <a:r>
              <a:rPr lang="en-US" dirty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1742627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Rich Text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4628960"/>
          </a:xfrm>
        </p:spPr>
        <p:txBody>
          <a:bodyPr/>
          <a:lstStyle/>
          <a:p>
            <a:r>
              <a:rPr lang="en-US" dirty="0"/>
              <a:t>URL Link Records</a:t>
            </a:r>
          </a:p>
          <a:p>
            <a:pPr lvl="1"/>
            <a:r>
              <a:rPr lang="en-US" dirty="0"/>
              <a:t>Text shown</a:t>
            </a:r>
          </a:p>
          <a:p>
            <a:pPr lvl="1"/>
            <a:r>
              <a:rPr lang="en-US" dirty="0"/>
              <a:t>URL</a:t>
            </a:r>
          </a:p>
          <a:p>
            <a:pPr lvl="1"/>
            <a:r>
              <a:rPr lang="en-US" dirty="0"/>
              <a:t>Type of link (http://, https://, notes://)</a:t>
            </a:r>
          </a:p>
          <a:p>
            <a:pPr lvl="1"/>
            <a:r>
              <a:rPr lang="en-US" dirty="0"/>
              <a:t>Target</a:t>
            </a:r>
          </a:p>
          <a:p>
            <a:pPr lvl="1"/>
            <a:r>
              <a:rPr lang="en-US" dirty="0"/>
              <a:t>Data from the linked resource</a:t>
            </a:r>
          </a:p>
          <a:p>
            <a:r>
              <a:rPr lang="en-US" dirty="0"/>
              <a:t>Data mining</a:t>
            </a:r>
          </a:p>
          <a:p>
            <a:pPr lvl="1"/>
            <a:r>
              <a:rPr lang="en-US" dirty="0"/>
              <a:t>Fairly easy to get at with </a:t>
            </a:r>
            <a:r>
              <a:rPr lang="en-US" dirty="0" err="1"/>
              <a:t>NotesRichText</a:t>
            </a:r>
            <a:r>
              <a:rPr lang="en-US" dirty="0"/>
              <a:t> classes. Sometimes useful for connection content and relationship data mining.</a:t>
            </a:r>
          </a:p>
          <a:p>
            <a:pPr lvl="1"/>
            <a:r>
              <a:rPr lang="en-US" dirty="0"/>
              <a:t>DXL</a:t>
            </a:r>
          </a:p>
          <a:p>
            <a:pPr lvl="1"/>
            <a:r>
              <a:rPr lang="en-US" dirty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3157233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URL Domains 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3410164"/>
          </a:xfrm>
        </p:spPr>
        <p:txBody>
          <a:bodyPr/>
          <a:lstStyle/>
          <a:p>
            <a:r>
              <a:rPr lang="en-US" dirty="0"/>
              <a:t>Domains used in URL link hotspots</a:t>
            </a:r>
          </a:p>
          <a:p>
            <a:pPr lvl="1"/>
            <a:r>
              <a:rPr lang="en-US" dirty="0"/>
              <a:t>Directive in Notes</a:t>
            </a:r>
          </a:p>
          <a:p>
            <a:pPr lvl="1"/>
            <a:r>
              <a:rPr lang="en-US" dirty="0"/>
              <a:t>Demo in Tableau</a:t>
            </a:r>
          </a:p>
        </p:txBody>
      </p:sp>
    </p:spTree>
    <p:extLst>
      <p:ext uri="{BB962C8B-B14F-4D97-AF65-F5344CB8AC3E}">
        <p14:creationId xmlns:p14="http://schemas.microsoft.com/office/powerpoint/2010/main" val="3978528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Rich Text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4628960"/>
          </a:xfrm>
        </p:spPr>
        <p:txBody>
          <a:bodyPr/>
          <a:lstStyle/>
          <a:p>
            <a:r>
              <a:rPr lang="en-US" dirty="0"/>
              <a:t>Image Records</a:t>
            </a:r>
          </a:p>
          <a:p>
            <a:pPr lvl="1"/>
            <a:r>
              <a:rPr lang="en-US" dirty="0"/>
              <a:t>Image type (Notes bitmap, GIF, JPG, PNG)</a:t>
            </a:r>
          </a:p>
          <a:p>
            <a:pPr lvl="1"/>
            <a:r>
              <a:rPr lang="en-US" dirty="0"/>
              <a:t>Image storage (inline, image resource, storage attachment)</a:t>
            </a:r>
          </a:p>
          <a:p>
            <a:pPr lvl="1"/>
            <a:r>
              <a:rPr lang="en-US" dirty="0"/>
              <a:t>Image size (bytes), dimensions (pixels), displayed dimensions (pixels or inches</a:t>
            </a:r>
          </a:p>
          <a:p>
            <a:pPr lvl="1"/>
            <a:r>
              <a:rPr lang="en-US" dirty="0"/>
              <a:t>Binary data</a:t>
            </a:r>
          </a:p>
          <a:p>
            <a:pPr lvl="1"/>
            <a:r>
              <a:rPr lang="en-US" dirty="0"/>
              <a:t>Meta-data (alt text, styles, borders, etc.)</a:t>
            </a:r>
          </a:p>
          <a:p>
            <a:r>
              <a:rPr lang="en-US" dirty="0"/>
              <a:t>Data mining</a:t>
            </a:r>
          </a:p>
          <a:p>
            <a:pPr lvl="1"/>
            <a:r>
              <a:rPr lang="en-US" dirty="0"/>
              <a:t>Difficult to get much, as there is little rich text class support</a:t>
            </a:r>
          </a:p>
          <a:p>
            <a:pPr lvl="1"/>
            <a:r>
              <a:rPr lang="en-US" dirty="0"/>
              <a:t>DXL</a:t>
            </a:r>
          </a:p>
          <a:p>
            <a:pPr lvl="1"/>
            <a:r>
              <a:rPr lang="en-US" dirty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270919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3286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Rich Text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3286" y="1451564"/>
            <a:ext cx="8686800" cy="5373779"/>
          </a:xfrm>
        </p:spPr>
        <p:txBody>
          <a:bodyPr/>
          <a:lstStyle/>
          <a:p>
            <a:r>
              <a:rPr lang="en-US" dirty="0"/>
              <a:t>File attachments (part in rich text, part not)</a:t>
            </a:r>
          </a:p>
          <a:p>
            <a:pPr lvl="1"/>
            <a:r>
              <a:rPr lang="en-US" dirty="0"/>
              <a:t>File name (both internal and original)</a:t>
            </a:r>
          </a:p>
          <a:p>
            <a:pPr lvl="1"/>
            <a:r>
              <a:rPr lang="en-US" dirty="0"/>
              <a:t>File type (extension)</a:t>
            </a:r>
          </a:p>
          <a:p>
            <a:pPr lvl="1"/>
            <a:r>
              <a:rPr lang="en-US" dirty="0"/>
              <a:t>File storage (attached to rich text or only to document)</a:t>
            </a:r>
          </a:p>
          <a:p>
            <a:pPr lvl="1"/>
            <a:r>
              <a:rPr lang="en-US" dirty="0"/>
              <a:t>File size (bytes)</a:t>
            </a:r>
          </a:p>
          <a:p>
            <a:pPr lvl="1"/>
            <a:r>
              <a:rPr lang="en-US" dirty="0"/>
              <a:t>Binary data</a:t>
            </a:r>
          </a:p>
          <a:p>
            <a:pPr lvl="1"/>
            <a:r>
              <a:rPr lang="en-US" dirty="0"/>
              <a:t>Meta-data (alt text, mod dates, etc.)</a:t>
            </a:r>
          </a:p>
          <a:p>
            <a:r>
              <a:rPr lang="en-US" dirty="0"/>
              <a:t>Data mining</a:t>
            </a:r>
          </a:p>
          <a:p>
            <a:pPr lvl="1"/>
            <a:r>
              <a:rPr lang="en-US" dirty="0"/>
              <a:t>Difficult to get much of the rich text elements, but the attachment name and content is easy to get to from formula language or Notes classes</a:t>
            </a:r>
          </a:p>
          <a:p>
            <a:pPr lvl="1"/>
            <a:r>
              <a:rPr lang="en-US" dirty="0"/>
              <a:t>DXL</a:t>
            </a:r>
          </a:p>
          <a:p>
            <a:pPr lvl="1"/>
            <a:r>
              <a:rPr lang="en-US" dirty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2413245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Rich Text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2597634"/>
          </a:xfrm>
        </p:spPr>
        <p:txBody>
          <a:bodyPr/>
          <a:lstStyle/>
          <a:p>
            <a:r>
              <a:rPr lang="en-US" dirty="0"/>
              <a:t>OLE objects</a:t>
            </a:r>
          </a:p>
          <a:p>
            <a:pPr lvl="1"/>
            <a:r>
              <a:rPr lang="en-US" dirty="0"/>
              <a:t>Like file attachments, but with less ability to access</a:t>
            </a:r>
          </a:p>
          <a:p>
            <a:r>
              <a:rPr lang="en-US" dirty="0"/>
              <a:t>Data mining</a:t>
            </a:r>
          </a:p>
          <a:p>
            <a:pPr lvl="1"/>
            <a:r>
              <a:rPr lang="en-US" dirty="0"/>
              <a:t>Difficult to get at in almost any form. Best bet is to have front end extraction to files that can be used.</a:t>
            </a:r>
          </a:p>
          <a:p>
            <a:pPr lvl="1"/>
            <a:r>
              <a:rPr lang="en-US" dirty="0"/>
              <a:t>C API (though even thin it is hard)</a:t>
            </a:r>
          </a:p>
        </p:txBody>
      </p:sp>
    </p:spTree>
    <p:extLst>
      <p:ext uri="{BB962C8B-B14F-4D97-AF65-F5344CB8AC3E}">
        <p14:creationId xmlns:p14="http://schemas.microsoft.com/office/powerpoint/2010/main" val="326336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4572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Midas C++</a:t>
            </a:r>
            <a:r>
              <a:rPr lang="en-US" dirty="0"/>
              <a:t>: Adding functionality to C++/Java/etc. since R5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762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Midas LSX</a:t>
            </a:r>
            <a:r>
              <a:rPr lang="en-US" dirty="0"/>
              <a:t>: Adding functionality to </a:t>
            </a:r>
            <a:r>
              <a:rPr lang="en-US" dirty="0" err="1"/>
              <a:t>LotusScript</a:t>
            </a:r>
            <a:r>
              <a:rPr lang="en-US" dirty="0"/>
              <a:t> since R4</a:t>
            </a:r>
          </a:p>
        </p:txBody>
      </p:sp>
      <p:pic>
        <p:nvPicPr>
          <p:cNvPr id="9" name="Picture 8" descr="Screenca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3345873"/>
          </a:xfrm>
          <a:prstGeom prst="rect">
            <a:avLst/>
          </a:prstGeom>
        </p:spPr>
      </p:pic>
      <p:pic>
        <p:nvPicPr>
          <p:cNvPr id="10" name="Picture 9" descr="Screenc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953000"/>
            <a:ext cx="7861300" cy="1803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Rich Text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4019562"/>
          </a:xfrm>
        </p:spPr>
        <p:txBody>
          <a:bodyPr/>
          <a:lstStyle/>
          <a:p>
            <a:r>
              <a:rPr lang="en-US" dirty="0"/>
              <a:t>MIME formatted rich text</a:t>
            </a:r>
          </a:p>
          <a:p>
            <a:pPr lvl="1"/>
            <a:r>
              <a:rPr lang="en-US" dirty="0"/>
              <a:t>Multiple parts, including images, attachments, HTML and/or plain </a:t>
            </a:r>
            <a:r>
              <a:rPr lang="en-US" dirty="0" err="1"/>
              <a:t>text,etc</a:t>
            </a:r>
            <a:r>
              <a:rPr lang="en-US" dirty="0"/>
              <a:t>.</a:t>
            </a:r>
          </a:p>
          <a:p>
            <a:r>
              <a:rPr lang="en-US" dirty="0"/>
              <a:t>Data mining</a:t>
            </a:r>
          </a:p>
          <a:p>
            <a:pPr lvl="1"/>
            <a:r>
              <a:rPr lang="en-US" dirty="0"/>
              <a:t>Easy to get text version of each part, but hard if you want/need to parse those contents. Basically, easy to get at images and attachments, but worth converting to rich text to get at most everything else</a:t>
            </a:r>
          </a:p>
          <a:p>
            <a:pPr lvl="1"/>
            <a:r>
              <a:rPr lang="en-US" dirty="0"/>
              <a:t>DXL</a:t>
            </a:r>
          </a:p>
          <a:p>
            <a:pPr lvl="1"/>
            <a:r>
              <a:rPr lang="en-US" dirty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2812703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Rich Text Elements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1"/>
            <a:ext cx="8686800" cy="5257800"/>
          </a:xfrm>
        </p:spPr>
        <p:txBody>
          <a:bodyPr/>
          <a:lstStyle/>
          <a:p>
            <a:r>
              <a:rPr lang="en-US" dirty="0"/>
              <a:t>Other rich text elements</a:t>
            </a:r>
          </a:p>
          <a:p>
            <a:pPr lvl="1"/>
            <a:r>
              <a:rPr lang="en-US" dirty="0"/>
              <a:t>Layers</a:t>
            </a:r>
          </a:p>
          <a:p>
            <a:pPr lvl="1"/>
            <a:r>
              <a:rPr lang="en-US" dirty="0"/>
              <a:t>Layout regions and fields</a:t>
            </a:r>
          </a:p>
          <a:p>
            <a:pPr lvl="1"/>
            <a:r>
              <a:rPr lang="en-US" dirty="0"/>
              <a:t>Anchors (for those anchor links)</a:t>
            </a:r>
          </a:p>
          <a:p>
            <a:pPr lvl="1"/>
            <a:r>
              <a:rPr lang="en-US" dirty="0"/>
              <a:t>Stored forms</a:t>
            </a:r>
          </a:p>
          <a:p>
            <a:pPr lvl="1"/>
            <a:r>
              <a:rPr lang="en-US" dirty="0"/>
              <a:t>Embedded views and other elements</a:t>
            </a:r>
          </a:p>
          <a:p>
            <a:pPr lvl="1"/>
            <a:r>
              <a:rPr lang="en-US" dirty="0"/>
              <a:t>Etc., etc., etc.</a:t>
            </a:r>
          </a:p>
          <a:p>
            <a:r>
              <a:rPr lang="en-US" dirty="0"/>
              <a:t>Data mining</a:t>
            </a:r>
          </a:p>
          <a:p>
            <a:pPr lvl="1"/>
            <a:r>
              <a:rPr lang="en-US" dirty="0"/>
              <a:t>Mostly difficult to get at, and only rarely needed for data mining except in specific circumstances such as a database that relies on layout field values.</a:t>
            </a:r>
          </a:p>
          <a:p>
            <a:pPr lvl="1"/>
            <a:r>
              <a:rPr lang="en-US" dirty="0"/>
              <a:t>DXL (though often limited)</a:t>
            </a:r>
          </a:p>
          <a:p>
            <a:pPr lvl="1"/>
            <a:r>
              <a:rPr lang="en-US" dirty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1448248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Tools of the trade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3816429"/>
          </a:xfrm>
        </p:spPr>
        <p:txBody>
          <a:bodyPr/>
          <a:lstStyle/>
          <a:p>
            <a:r>
              <a:rPr lang="en-US" dirty="0"/>
              <a:t>There are various tools for finding data:</a:t>
            </a:r>
          </a:p>
          <a:p>
            <a:pPr lvl="1"/>
            <a:r>
              <a:rPr lang="en-US" dirty="0"/>
              <a:t>Notes views</a:t>
            </a:r>
          </a:p>
          <a:p>
            <a:pPr lvl="1"/>
            <a:r>
              <a:rPr lang="en-US" dirty="0"/>
              <a:t>Exporting a view to CSV</a:t>
            </a:r>
          </a:p>
          <a:p>
            <a:pPr lvl="1"/>
            <a:r>
              <a:rPr lang="en-US" dirty="0"/>
              <a:t>Extracting rich text elements with native Notes </a:t>
            </a:r>
            <a:r>
              <a:rPr lang="en-US" dirty="0" err="1"/>
              <a:t>LotusScript</a:t>
            </a:r>
            <a:r>
              <a:rPr lang="en-US" dirty="0"/>
              <a:t> and Java classes</a:t>
            </a:r>
          </a:p>
          <a:p>
            <a:pPr lvl="1"/>
            <a:r>
              <a:rPr lang="en-US" dirty="0"/>
              <a:t>Export to DXL and process as XML</a:t>
            </a:r>
          </a:p>
          <a:p>
            <a:pPr lvl="1"/>
            <a:r>
              <a:rPr lang="en-US" dirty="0"/>
              <a:t>Third party tools such as our Midas LSX</a:t>
            </a:r>
          </a:p>
          <a:p>
            <a:pPr lvl="1"/>
            <a:r>
              <a:rPr lang="en-US" dirty="0"/>
              <a:t>Analysis through screen scraping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31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3286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Tools of the trade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3286" y="1600200"/>
            <a:ext cx="8686800" cy="4807470"/>
          </a:xfrm>
        </p:spPr>
        <p:txBody>
          <a:bodyPr/>
          <a:lstStyle/>
          <a:p>
            <a:r>
              <a:rPr lang="en-US" dirty="0"/>
              <a:t>Notes views - Pros</a:t>
            </a:r>
          </a:p>
          <a:p>
            <a:pPr lvl="1"/>
            <a:r>
              <a:rPr lang="en-US" dirty="0"/>
              <a:t>Easy to create</a:t>
            </a:r>
          </a:p>
          <a:p>
            <a:pPr lvl="1"/>
            <a:r>
              <a:rPr lang="en-US" dirty="0"/>
              <a:t>Categorization helps you put data in buckets</a:t>
            </a:r>
          </a:p>
          <a:p>
            <a:pPr lvl="1"/>
            <a:r>
              <a:rPr lang="en-US" dirty="0"/>
              <a:t>Formulas allow you to massage the data</a:t>
            </a:r>
          </a:p>
          <a:p>
            <a:pPr lvl="1"/>
            <a:r>
              <a:rPr lang="en-US" dirty="0"/>
              <a:t>You can export a view to CSV</a:t>
            </a:r>
          </a:p>
          <a:p>
            <a:r>
              <a:rPr lang="en-US" dirty="0"/>
              <a:t>Notes views - Cons</a:t>
            </a:r>
          </a:p>
          <a:p>
            <a:pPr lvl="1"/>
            <a:r>
              <a:rPr lang="en-US" dirty="0"/>
              <a:t>Only summary values available</a:t>
            </a:r>
          </a:p>
          <a:p>
            <a:pPr lvl="1"/>
            <a:r>
              <a:rPr lang="en-US" dirty="0"/>
              <a:t>One line per record</a:t>
            </a:r>
          </a:p>
          <a:p>
            <a:pPr lvl="1"/>
            <a:r>
              <a:rPr lang="en-US" dirty="0"/>
              <a:t>One record per line</a:t>
            </a:r>
          </a:p>
          <a:p>
            <a:pPr lvl="1"/>
            <a:r>
              <a:rPr lang="en-US" dirty="0"/>
              <a:t>Mostly a manual technique</a:t>
            </a:r>
          </a:p>
        </p:txBody>
      </p:sp>
    </p:spTree>
    <p:extLst>
      <p:ext uri="{BB962C8B-B14F-4D97-AF65-F5344CB8AC3E}">
        <p14:creationId xmlns:p14="http://schemas.microsoft.com/office/powerpoint/2010/main" val="2488616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Tools of the trade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3003899"/>
          </a:xfrm>
        </p:spPr>
        <p:txBody>
          <a:bodyPr/>
          <a:lstStyle/>
          <a:p>
            <a:r>
              <a:rPr lang="en-US" dirty="0"/>
              <a:t>Exporting a view to CSV</a:t>
            </a:r>
          </a:p>
          <a:p>
            <a:pPr lvl="1"/>
            <a:r>
              <a:rPr lang="en-US" dirty="0"/>
              <a:t>Easy to do</a:t>
            </a:r>
          </a:p>
          <a:p>
            <a:pPr lvl="1"/>
            <a:r>
              <a:rPr lang="en-US" dirty="0"/>
              <a:t>Make sure to save with .csv extension</a:t>
            </a:r>
          </a:p>
          <a:p>
            <a:pPr lvl="1"/>
            <a:r>
              <a:rPr lang="en-US" dirty="0"/>
              <a:t>Make sure to include column titles and make them unique and useful</a:t>
            </a:r>
          </a:p>
          <a:p>
            <a:pPr lvl="1"/>
            <a:r>
              <a:rPr lang="en-US" dirty="0"/>
              <a:t>Not categorization</a:t>
            </a:r>
          </a:p>
        </p:txBody>
      </p:sp>
    </p:spTree>
    <p:extLst>
      <p:ext uri="{BB962C8B-B14F-4D97-AF65-F5344CB8AC3E}">
        <p14:creationId xmlns:p14="http://schemas.microsoft.com/office/powerpoint/2010/main" val="2314391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Tools of the trade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1742015"/>
          </a:xfrm>
        </p:spPr>
        <p:txBody>
          <a:bodyPr/>
          <a:lstStyle/>
          <a:p>
            <a:r>
              <a:rPr lang="en-US" dirty="0"/>
              <a:t>Exporting rich text elements with Notes classes</a:t>
            </a:r>
          </a:p>
          <a:p>
            <a:pPr lvl="1"/>
            <a:r>
              <a:rPr lang="en-US" dirty="0"/>
              <a:t>Extract the parts you want and write out to CSV</a:t>
            </a:r>
          </a:p>
          <a:p>
            <a:pPr lvl="1"/>
            <a:r>
              <a:rPr lang="en-US" dirty="0"/>
              <a:t>Extract the parts you want and write to temp items or docs</a:t>
            </a:r>
          </a:p>
          <a:p>
            <a:pPr lvl="1"/>
            <a:r>
              <a:rPr lang="en-US" dirty="0"/>
              <a:t>Choose how to flatten multiple values</a:t>
            </a:r>
          </a:p>
        </p:txBody>
      </p:sp>
    </p:spTree>
    <p:extLst>
      <p:ext uri="{BB962C8B-B14F-4D97-AF65-F5344CB8AC3E}">
        <p14:creationId xmlns:p14="http://schemas.microsoft.com/office/powerpoint/2010/main" val="2780676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0629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Tools of the trade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3477875"/>
          </a:xfrm>
        </p:spPr>
        <p:txBody>
          <a:bodyPr/>
          <a:lstStyle/>
          <a:p>
            <a:r>
              <a:rPr lang="en-US" dirty="0"/>
              <a:t>Exporting rich text elements with DXL</a:t>
            </a:r>
          </a:p>
          <a:p>
            <a:pPr lvl="1"/>
            <a:r>
              <a:rPr lang="en-US" dirty="0"/>
              <a:t>DXL is XML</a:t>
            </a:r>
          </a:p>
          <a:p>
            <a:pPr lvl="1"/>
            <a:r>
              <a:rPr lang="en-US" dirty="0"/>
              <a:t>Extract the field or range or whole document</a:t>
            </a:r>
          </a:p>
          <a:p>
            <a:pPr lvl="1"/>
            <a:r>
              <a:rPr lang="en-US" dirty="0"/>
              <a:t>Parse and process with SAX parser or Transform</a:t>
            </a:r>
          </a:p>
          <a:p>
            <a:pPr lvl="1"/>
            <a:r>
              <a:rPr lang="en-US" dirty="0"/>
              <a:t>Work either with XML or extract to CSV</a:t>
            </a:r>
          </a:p>
          <a:p>
            <a:pPr lvl="1"/>
            <a:r>
              <a:rPr lang="en-US" dirty="0"/>
              <a:t>Choose how to flatten multiple values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9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Tools of the trade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2579168"/>
          </a:xfrm>
        </p:spPr>
        <p:txBody>
          <a:bodyPr/>
          <a:lstStyle/>
          <a:p>
            <a:r>
              <a:rPr lang="en-US" dirty="0"/>
              <a:t>There are various tools for analyzing and visualizing data:</a:t>
            </a:r>
          </a:p>
          <a:p>
            <a:pPr lvl="1"/>
            <a:r>
              <a:rPr lang="en-US" dirty="0"/>
              <a:t>In place analysis with Notes agents</a:t>
            </a:r>
          </a:p>
          <a:p>
            <a:pPr lvl="1"/>
            <a:r>
              <a:rPr lang="en-US" dirty="0"/>
              <a:t>Excel and other spreadsheets</a:t>
            </a:r>
          </a:p>
          <a:p>
            <a:pPr lvl="1"/>
            <a:r>
              <a:rPr lang="en-US" dirty="0"/>
              <a:t>SQL systems that allow import of CSV or XML</a:t>
            </a:r>
          </a:p>
          <a:p>
            <a:pPr lvl="1"/>
            <a:r>
              <a:rPr lang="en-US" dirty="0"/>
              <a:t>Tableau and other data visualization tools</a:t>
            </a:r>
          </a:p>
        </p:txBody>
      </p:sp>
    </p:spTree>
    <p:extLst>
      <p:ext uri="{BB962C8B-B14F-4D97-AF65-F5344CB8AC3E}">
        <p14:creationId xmlns:p14="http://schemas.microsoft.com/office/powerpoint/2010/main" val="384997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MD5 hashing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3410164"/>
          </a:xfrm>
        </p:spPr>
        <p:txBody>
          <a:bodyPr/>
          <a:lstStyle/>
          <a:p>
            <a:r>
              <a:rPr lang="en-US" dirty="0"/>
              <a:t>MD5 hash value</a:t>
            </a:r>
          </a:p>
          <a:p>
            <a:pPr lvl="1"/>
            <a:r>
              <a:rPr lang="en-US" dirty="0"/>
              <a:t>Widely available and easy to create</a:t>
            </a:r>
          </a:p>
          <a:p>
            <a:pPr lvl="1"/>
            <a:r>
              <a:rPr lang="en-US" dirty="0"/>
              <a:t>Security is not an issue here</a:t>
            </a:r>
          </a:p>
          <a:p>
            <a:pPr lvl="1"/>
            <a:r>
              <a:rPr lang="en-US" dirty="0"/>
              <a:t>Creates a unique 32-character string</a:t>
            </a:r>
          </a:p>
          <a:p>
            <a:pPr lvl="1"/>
            <a:r>
              <a:rPr lang="en-US" dirty="0"/>
              <a:t>Easy to use as a substitute category for complex data</a:t>
            </a:r>
          </a:p>
          <a:p>
            <a:pPr lvl="1"/>
            <a:r>
              <a:rPr lang="en-US" dirty="0"/>
              <a:t>Any arbitrary data can be compared, though it must be exactly the same.</a:t>
            </a:r>
          </a:p>
        </p:txBody>
      </p:sp>
    </p:spTree>
    <p:extLst>
      <p:ext uri="{BB962C8B-B14F-4D97-AF65-F5344CB8AC3E}">
        <p14:creationId xmlns:p14="http://schemas.microsoft.com/office/powerpoint/2010/main" val="2971422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MD5 hashing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3410164"/>
          </a:xfrm>
        </p:spPr>
        <p:txBody>
          <a:bodyPr/>
          <a:lstStyle/>
          <a:p>
            <a:r>
              <a:rPr lang="en-US" dirty="0"/>
              <a:t>MD5 hash value for attachments</a:t>
            </a:r>
          </a:p>
          <a:p>
            <a:pPr lvl="1"/>
            <a:r>
              <a:rPr lang="en-US" dirty="0"/>
              <a:t>Demo in Tableau</a:t>
            </a:r>
          </a:p>
        </p:txBody>
      </p:sp>
    </p:spTree>
    <p:extLst>
      <p:ext uri="{BB962C8B-B14F-4D97-AF65-F5344CB8AC3E}">
        <p14:creationId xmlns:p14="http://schemas.microsoft.com/office/powerpoint/2010/main" val="250689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838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CoexLinks</a:t>
            </a:r>
            <a:r>
              <a:rPr lang="en-US" b="1" dirty="0"/>
              <a:t> Fidelity</a:t>
            </a:r>
            <a:r>
              <a:rPr lang="en-US" dirty="0"/>
              <a:t>: Because recipients should see what you sent</a:t>
            </a:r>
          </a:p>
        </p:txBody>
      </p:sp>
      <p:pic>
        <p:nvPicPr>
          <p:cNvPr id="8" name="Picture 7" descr="WhyTrav9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328057"/>
            <a:ext cx="55626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3399"/>
                </a:solidFill>
              </a:rPr>
              <a:t>MD5 hashing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686800" cy="3410164"/>
          </a:xfrm>
        </p:spPr>
        <p:txBody>
          <a:bodyPr/>
          <a:lstStyle/>
          <a:p>
            <a:r>
              <a:rPr lang="en-US" dirty="0"/>
              <a:t>MD5 hash value for paragraphs of text</a:t>
            </a:r>
          </a:p>
          <a:p>
            <a:pPr lvl="1"/>
            <a:r>
              <a:rPr lang="en-US" dirty="0"/>
              <a:t>Demo in Tableau</a:t>
            </a:r>
          </a:p>
        </p:txBody>
      </p:sp>
    </p:spTree>
    <p:extLst>
      <p:ext uri="{BB962C8B-B14F-4D97-AF65-F5344CB8AC3E}">
        <p14:creationId xmlns:p14="http://schemas.microsoft.com/office/powerpoint/2010/main" val="17717671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Celebration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1143000"/>
            <a:ext cx="701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You made it! </a:t>
            </a:r>
          </a:p>
          <a:p>
            <a:pPr algn="ctr"/>
            <a:r>
              <a:rPr lang="en-US" b="1" dirty="0"/>
              <a:t>(at least those who didn’t quit half an hour ago to check FB)</a:t>
            </a:r>
          </a:p>
        </p:txBody>
      </p:sp>
      <p:pic>
        <p:nvPicPr>
          <p:cNvPr id="5" name="Picture 4" descr="Celebr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590800"/>
            <a:ext cx="4381500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pic>
        <p:nvPicPr>
          <p:cNvPr id="6" name="Picture 5" descr="red_questionm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838200"/>
            <a:ext cx="333375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181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72"/>
                </a:solidFill>
              </a:rPr>
              <a:t>http://geniisoft.com/db/MWLUG2016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pic>
        <p:nvPicPr>
          <p:cNvPr id="7" name="Picture 6" descr="alchem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7410450" cy="5928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838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AppsFidelity</a:t>
            </a:r>
            <a:r>
              <a:rPr lang="en-US" dirty="0"/>
              <a:t>: Because fidelity matters for applications, too</a:t>
            </a:r>
          </a:p>
        </p:txBody>
      </p:sp>
      <p:pic>
        <p:nvPicPr>
          <p:cNvPr id="5" name="Picture 4" descr="ApssFide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1542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7162800" cy="381000"/>
          </a:xfrm>
        </p:spPr>
        <p:txBody>
          <a:bodyPr/>
          <a:lstStyle/>
          <a:p>
            <a:r>
              <a:rPr lang="en-US" dirty="0">
                <a:solidFill>
                  <a:srgbClr val="000072"/>
                </a:solidFill>
              </a:rPr>
              <a:t>Data Mining in Rich Text. Really, how hard can it be?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16908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9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0072"/>
                </a:solidFill>
              </a:rPr>
              <a:t>Thoughts for session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676400"/>
            <a:ext cx="8686800" cy="4142673"/>
          </a:xfrm>
        </p:spPr>
        <p:txBody>
          <a:bodyPr/>
          <a:lstStyle/>
          <a:p>
            <a:r>
              <a:rPr lang="en-US" dirty="0"/>
              <a:t>Defining terms</a:t>
            </a:r>
          </a:p>
          <a:p>
            <a:r>
              <a:rPr lang="en-US" dirty="0"/>
              <a:t>Tools of the trade</a:t>
            </a:r>
          </a:p>
          <a:p>
            <a:r>
              <a:rPr lang="en-US" dirty="0"/>
              <a:t>Data visualization</a:t>
            </a:r>
          </a:p>
          <a:p>
            <a:r>
              <a:rPr lang="en-US" dirty="0"/>
              <a:t>Methods to extract data</a:t>
            </a:r>
          </a:p>
          <a:p>
            <a:r>
              <a:rPr lang="en-US" dirty="0"/>
              <a:t>Rich text elements to be mined</a:t>
            </a:r>
          </a:p>
          <a:p>
            <a:r>
              <a:rPr lang="en-US" dirty="0"/>
              <a:t>The data within the data</a:t>
            </a:r>
          </a:p>
          <a:p>
            <a:r>
              <a:rPr lang="en-US" dirty="0"/>
              <a:t>MD5 hashing as data analysis tool</a:t>
            </a:r>
          </a:p>
        </p:txBody>
      </p:sp>
    </p:spTree>
    <p:extLst>
      <p:ext uri="{BB962C8B-B14F-4D97-AF65-F5344CB8AC3E}">
        <p14:creationId xmlns:p14="http://schemas.microsoft.com/office/powerpoint/2010/main" val="234119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838200"/>
            <a:ext cx="4343400" cy="461665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Defining terms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676400"/>
            <a:ext cx="8686800" cy="4724400"/>
          </a:xfrm>
        </p:spPr>
        <p:txBody>
          <a:bodyPr/>
          <a:lstStyle/>
          <a:p>
            <a:r>
              <a:rPr lang="en-US" dirty="0"/>
              <a:t>Data mining: (n) the practice of examining large databases in order to generate new information.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Data visualization: (n) any effort to help people understand the significance of data by placing it in a visual context. Patterns, trends and correlations that might go undetected in text-based data can be exposed and recognized more easily with a visualization representation.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Rich text: (n) The contents of all the rich text items, plus the contents of all the other items. It’s all really rich text at some level.</a:t>
            </a:r>
          </a:p>
        </p:txBody>
      </p:sp>
    </p:spTree>
    <p:extLst>
      <p:ext uri="{BB962C8B-B14F-4D97-AF65-F5344CB8AC3E}">
        <p14:creationId xmlns:p14="http://schemas.microsoft.com/office/powerpoint/2010/main" val="2486286960"/>
      </p:ext>
    </p:extLst>
  </p:cSld>
  <p:clrMapOvr>
    <a:masterClrMapping/>
  </p:clrMapOvr>
</p:sld>
</file>

<file path=ppt/theme/theme1.xml><?xml version="1.0" encoding="utf-8"?>
<a:theme xmlns:a="http://schemas.openxmlformats.org/drawingml/2006/main" name="MWLUG 2015_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MWLUG 2016_v1</Template>
  <TotalTime>3929</TotalTime>
  <Words>1704</Words>
  <Application>Microsoft Office PowerPoint</Application>
  <PresentationFormat>On-screen Show (4:3)</PresentationFormat>
  <Paragraphs>283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MWLUG 2015_v3</vt:lpstr>
      <vt:lpstr>  Data Mining in the Mountains of Rich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pcuser</dc:creator>
  <cp:lastModifiedBy>Ben Langhinrichs</cp:lastModifiedBy>
  <cp:revision>247</cp:revision>
  <dcterms:created xsi:type="dcterms:W3CDTF">2015-07-12T19:38:36Z</dcterms:created>
  <dcterms:modified xsi:type="dcterms:W3CDTF">2016-08-19T17:33:38Z</dcterms:modified>
</cp:coreProperties>
</file>