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3" r:id="rId2"/>
    <p:sldMasterId id="2147483688" r:id="rId3"/>
  </p:sldMasterIdLst>
  <p:notesMasterIdLst>
    <p:notesMasterId r:id="rId56"/>
  </p:notesMasterIdLst>
  <p:handoutMasterIdLst>
    <p:handoutMasterId r:id="rId57"/>
  </p:handoutMasterIdLst>
  <p:sldIdLst>
    <p:sldId id="304" r:id="rId4"/>
    <p:sldId id="360" r:id="rId5"/>
    <p:sldId id="367" r:id="rId6"/>
    <p:sldId id="305" r:id="rId7"/>
    <p:sldId id="368" r:id="rId8"/>
    <p:sldId id="306" r:id="rId9"/>
    <p:sldId id="380" r:id="rId10"/>
    <p:sldId id="353" r:id="rId11"/>
    <p:sldId id="307" r:id="rId12"/>
    <p:sldId id="379" r:id="rId13"/>
    <p:sldId id="313" r:id="rId14"/>
    <p:sldId id="363" r:id="rId15"/>
    <p:sldId id="362" r:id="rId16"/>
    <p:sldId id="364" r:id="rId17"/>
    <p:sldId id="365" r:id="rId18"/>
    <p:sldId id="361" r:id="rId19"/>
    <p:sldId id="332" r:id="rId20"/>
    <p:sldId id="349" r:id="rId21"/>
    <p:sldId id="315" r:id="rId22"/>
    <p:sldId id="348" r:id="rId23"/>
    <p:sldId id="381" r:id="rId24"/>
    <p:sldId id="384" r:id="rId25"/>
    <p:sldId id="385" r:id="rId26"/>
    <p:sldId id="318" r:id="rId27"/>
    <p:sldId id="323" r:id="rId28"/>
    <p:sldId id="325" r:id="rId29"/>
    <p:sldId id="326" r:id="rId30"/>
    <p:sldId id="382" r:id="rId31"/>
    <p:sldId id="383" r:id="rId32"/>
    <p:sldId id="333" r:id="rId33"/>
    <p:sldId id="369" r:id="rId34"/>
    <p:sldId id="322" r:id="rId35"/>
    <p:sldId id="320" r:id="rId36"/>
    <p:sldId id="321" r:id="rId37"/>
    <p:sldId id="378" r:id="rId38"/>
    <p:sldId id="387" r:id="rId39"/>
    <p:sldId id="345" r:id="rId40"/>
    <p:sldId id="346" r:id="rId41"/>
    <p:sldId id="319" r:id="rId42"/>
    <p:sldId id="376" r:id="rId43"/>
    <p:sldId id="347" r:id="rId44"/>
    <p:sldId id="377" r:id="rId45"/>
    <p:sldId id="386" r:id="rId46"/>
    <p:sldId id="370" r:id="rId47"/>
    <p:sldId id="366" r:id="rId48"/>
    <p:sldId id="371" r:id="rId49"/>
    <p:sldId id="372" r:id="rId50"/>
    <p:sldId id="373" r:id="rId51"/>
    <p:sldId id="374" r:id="rId52"/>
    <p:sldId id="375" r:id="rId53"/>
    <p:sldId id="292" r:id="rId54"/>
    <p:sldId id="261"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2"/>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32734E-2AB4-4584-8F00-85D1CD34D744}" type="datetimeFigureOut">
              <a:rPr lang="en-US"/>
              <a:pPr>
                <a:defRPr/>
              </a:pPr>
              <a:t>7/27/2018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A14C35-D75B-42DB-92A9-5254394A83FA}" type="slidenum">
              <a:rPr lang="en-US"/>
              <a:pPr>
                <a:defRPr/>
              </a:pPr>
              <a:t>‹#›</a:t>
            </a:fld>
            <a:endParaRPr lang="en-US"/>
          </a:p>
        </p:txBody>
      </p:sp>
    </p:spTree>
    <p:extLst>
      <p:ext uri="{BB962C8B-B14F-4D97-AF65-F5344CB8AC3E}">
        <p14:creationId xmlns:p14="http://schemas.microsoft.com/office/powerpoint/2010/main" val="19549658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C70AD8-30DC-433F-BEC2-1BC600237B76}" type="datetimeFigureOut">
              <a:rPr lang="en-US"/>
              <a:pPr>
                <a:defRPr/>
              </a:pPr>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73BCE1-54B9-4675-A978-B8393CDD4A72}" type="slidenum">
              <a:rPr lang="en-US"/>
              <a:pPr>
                <a:defRPr/>
              </a:pPr>
              <a:t>‹#›</a:t>
            </a:fld>
            <a:endParaRPr lang="en-US"/>
          </a:p>
        </p:txBody>
      </p:sp>
    </p:spTree>
    <p:extLst>
      <p:ext uri="{BB962C8B-B14F-4D97-AF65-F5344CB8AC3E}">
        <p14:creationId xmlns:p14="http://schemas.microsoft.com/office/powerpoint/2010/main" val="123452939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A73BCE1-54B9-4675-A978-B8393CDD4A72}" type="slidenum">
              <a:rPr lang="en-US" smtClean="0"/>
              <a:pPr>
                <a:defRPr/>
              </a:pPr>
              <a:t>15</a:t>
            </a:fld>
            <a:endParaRPr lang="en-US"/>
          </a:p>
        </p:txBody>
      </p:sp>
    </p:spTree>
    <p:extLst>
      <p:ext uri="{BB962C8B-B14F-4D97-AF65-F5344CB8AC3E}">
        <p14:creationId xmlns:p14="http://schemas.microsoft.com/office/powerpoint/2010/main" val="160707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27463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Picture 7" descr="My Sketches - 2017-06-13 17.49.20.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66700" y="4372866"/>
            <a:ext cx="9677400" cy="2485133"/>
          </a:xfrm>
          <a:prstGeom prst="rect">
            <a:avLst/>
          </a:prstGeom>
        </p:spPr>
      </p:pic>
      <p:sp>
        <p:nvSpPr>
          <p:cNvPr id="9" name="Rectangle 8"/>
          <p:cNvSpPr/>
          <p:nvPr/>
        </p:nvSpPr>
        <p:spPr>
          <a:xfrm>
            <a:off x="0" y="-76200"/>
            <a:ext cx="91440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6525564" y="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30137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ontent P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 y="152400"/>
            <a:ext cx="4343400" cy="381000"/>
          </a:xfrm>
          <a:prstGeom prst="rect">
            <a:avLst/>
          </a:prstGeom>
        </p:spPr>
        <p:txBody>
          <a:bodyPr/>
          <a:lstStyle>
            <a:lvl1pPr>
              <a:buNone/>
              <a:defRPr sz="2400" b="1" baseline="0">
                <a:solidFill>
                  <a:schemeClr val="bg1"/>
                </a:solidFill>
                <a:latin typeface="+mj-lt"/>
              </a:defRPr>
            </a:lvl1pPr>
          </a:lstStyle>
          <a:p>
            <a:pPr lvl="0"/>
            <a:r>
              <a:rPr lang="en-US"/>
              <a:t>Edit Master text styles</a:t>
            </a:r>
          </a:p>
        </p:txBody>
      </p:sp>
      <p:sp>
        <p:nvSpPr>
          <p:cNvPr id="14" name="Text Placeholder 13"/>
          <p:cNvSpPr>
            <a:spLocks noGrp="1"/>
          </p:cNvSpPr>
          <p:nvPr>
            <p:ph type="body" sz="quarter" idx="11"/>
          </p:nvPr>
        </p:nvSpPr>
        <p:spPr>
          <a:xfrm>
            <a:off x="228600" y="990600"/>
            <a:ext cx="8686800" cy="5562600"/>
          </a:xfrm>
          <a:prstGeom prst="rect">
            <a:avLst/>
          </a:prstGeom>
        </p:spPr>
        <p:txBody>
          <a:bodyPr/>
          <a:lstStyle>
            <a:lvl1pPr>
              <a:buFont typeface="Arial" pitchFamily="34" charset="0"/>
              <a:buChar char="•"/>
              <a:defRPr b="1" baseline="0"/>
            </a:lvl1pPr>
            <a:lvl2pPr>
              <a:defRPr sz="2200" baseline="0">
                <a:solidFill>
                  <a:srgbClr val="000072"/>
                </a:solidFill>
              </a:defRPr>
            </a:lvl2pPr>
            <a:lvl3pPr>
              <a:defRPr sz="2000" baseline="0"/>
            </a:lvl3pPr>
            <a:lvl4pPr>
              <a:defRPr sz="1800" baseline="0">
                <a:solidFill>
                  <a:srgbClr val="000072"/>
                </a:solidFill>
              </a:defRPr>
            </a:lvl4pPr>
            <a:lvl5pPr>
              <a:defRPr sz="16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205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9250" y="71375"/>
            <a:ext cx="6019800" cy="533400"/>
          </a:xfrm>
        </p:spPr>
        <p:txBody>
          <a:bodyPr>
            <a:normAutofit/>
          </a:bodyPr>
          <a:lstStyle>
            <a:lvl1pPr>
              <a:buNone/>
              <a:defRPr sz="2400">
                <a:solidFill>
                  <a:schemeClr val="bg1"/>
                </a:solidFill>
              </a:defRPr>
            </a:lvl1pPr>
          </a:lstStyle>
          <a:p>
            <a:pPr lvl="0"/>
            <a:r>
              <a:rPr lang="en-US"/>
              <a:t>Edit Master text styles</a:t>
            </a:r>
          </a:p>
        </p:txBody>
      </p:sp>
      <p:sp>
        <p:nvSpPr>
          <p:cNvPr id="11" name="Text Placeholder 10"/>
          <p:cNvSpPr>
            <a:spLocks noGrp="1"/>
          </p:cNvSpPr>
          <p:nvPr>
            <p:ph type="body" sz="quarter" idx="11"/>
          </p:nvPr>
        </p:nvSpPr>
        <p:spPr>
          <a:xfrm>
            <a:off x="457200" y="1066800"/>
            <a:ext cx="82296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901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27463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70830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5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ent P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 y="152400"/>
            <a:ext cx="4343400" cy="381000"/>
          </a:xfrm>
          <a:prstGeom prst="rect">
            <a:avLst/>
          </a:prstGeom>
        </p:spPr>
        <p:txBody>
          <a:bodyPr/>
          <a:lstStyle>
            <a:lvl1pPr>
              <a:buNone/>
              <a:defRPr sz="2400" b="1" baseline="0">
                <a:solidFill>
                  <a:schemeClr val="bg1"/>
                </a:solidFill>
                <a:latin typeface="+mj-lt"/>
              </a:defRPr>
            </a:lvl1pPr>
          </a:lstStyle>
          <a:p>
            <a:pPr lvl="0"/>
            <a:r>
              <a:rPr lang="en-US"/>
              <a:t>Edit Master text styles</a:t>
            </a:r>
          </a:p>
        </p:txBody>
      </p:sp>
      <p:sp>
        <p:nvSpPr>
          <p:cNvPr id="14" name="Text Placeholder 13"/>
          <p:cNvSpPr>
            <a:spLocks noGrp="1"/>
          </p:cNvSpPr>
          <p:nvPr>
            <p:ph type="body" sz="quarter" idx="11"/>
          </p:nvPr>
        </p:nvSpPr>
        <p:spPr>
          <a:xfrm>
            <a:off x="228600" y="990600"/>
            <a:ext cx="8686800" cy="5562600"/>
          </a:xfrm>
          <a:prstGeom prst="rect">
            <a:avLst/>
          </a:prstGeom>
        </p:spPr>
        <p:txBody>
          <a:bodyPr/>
          <a:lstStyle>
            <a:lvl1pPr>
              <a:buFont typeface="Arial" pitchFamily="34" charset="0"/>
              <a:buChar char="•"/>
              <a:defRPr b="1" baseline="0"/>
            </a:lvl1pPr>
            <a:lvl2pPr>
              <a:defRPr sz="2200" baseline="0">
                <a:solidFill>
                  <a:srgbClr val="000072"/>
                </a:solidFill>
              </a:defRPr>
            </a:lvl2pPr>
            <a:lvl3pPr>
              <a:defRPr sz="2000" baseline="0"/>
            </a:lvl3pPr>
            <a:lvl4pPr>
              <a:defRPr sz="1800" baseline="0">
                <a:solidFill>
                  <a:srgbClr val="000072"/>
                </a:solidFill>
              </a:defRPr>
            </a:lvl4pPr>
            <a:lvl5pPr>
              <a:defRPr sz="16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854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52400" y="69450"/>
            <a:ext cx="6096000" cy="533400"/>
          </a:xfrm>
        </p:spPr>
        <p:txBody>
          <a:bodyPr>
            <a:normAutofit/>
          </a:bodyPr>
          <a:lstStyle>
            <a:lvl1pPr algn="l">
              <a:buNone/>
              <a:defRPr sz="2800">
                <a:solidFill>
                  <a:schemeClr val="bg1"/>
                </a:solidFill>
              </a:defRPr>
            </a:lvl1pPr>
          </a:lstStyle>
          <a:p>
            <a:pPr lvl="0"/>
            <a:r>
              <a:rPr lang="en-US"/>
              <a:t>Edit Master text styles</a:t>
            </a:r>
          </a:p>
        </p:txBody>
      </p:sp>
      <p:sp>
        <p:nvSpPr>
          <p:cNvPr id="10" name="Text Placeholder 9"/>
          <p:cNvSpPr>
            <a:spLocks noGrp="1"/>
          </p:cNvSpPr>
          <p:nvPr>
            <p:ph type="body" sz="quarter" idx="11"/>
          </p:nvPr>
        </p:nvSpPr>
        <p:spPr>
          <a:xfrm>
            <a:off x="381000" y="1066800"/>
            <a:ext cx="8305800" cy="533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06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4" name="Rectangle 3"/>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7" name="Rectangle 6"/>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
        <p:nvSpPr>
          <p:cNvPr id="10" name="TextBox 9"/>
          <p:cNvSpPr txBox="1"/>
          <p:nvPr/>
        </p:nvSpPr>
        <p:spPr>
          <a:xfrm>
            <a:off x="1905000" y="914400"/>
            <a:ext cx="5353900" cy="769441"/>
          </a:xfrm>
          <a:prstGeom prst="rect">
            <a:avLst/>
          </a:prstGeom>
          <a:noFill/>
        </p:spPr>
        <p:txBody>
          <a:bodyPr wrap="none" rtlCol="0">
            <a:spAutoFit/>
          </a:bodyPr>
          <a:lstStyle/>
          <a:p>
            <a:r>
              <a:rPr lang="en-GB" sz="4400" dirty="0">
                <a:latin typeface="+mj-lt"/>
              </a:rPr>
              <a:t>Our Amazing Sponsors</a:t>
            </a:r>
          </a:p>
        </p:txBody>
      </p:sp>
      <p:pic>
        <p:nvPicPr>
          <p:cNvPr id="11" name="Picture 10" descr="ib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000" y="1828800"/>
            <a:ext cx="2700000" cy="1010140"/>
          </a:xfrm>
          <a:prstGeom prst="rect">
            <a:avLst/>
          </a:prstGeom>
        </p:spPr>
      </p:pic>
      <p:grpSp>
        <p:nvGrpSpPr>
          <p:cNvPr id="24" name="Group 23"/>
          <p:cNvGrpSpPr/>
          <p:nvPr/>
        </p:nvGrpSpPr>
        <p:grpSpPr>
          <a:xfrm>
            <a:off x="1608000" y="3073505"/>
            <a:ext cx="5928000" cy="1181886"/>
            <a:chOff x="1608000" y="3124200"/>
            <a:chExt cx="5928000" cy="1181886"/>
          </a:xfrm>
        </p:grpSpPr>
        <p:pic>
          <p:nvPicPr>
            <p:cNvPr id="12" name="Picture 11" descr="panagenda-Logo-ill-4c_new.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8000" y="3350793"/>
              <a:ext cx="2160000" cy="728700"/>
            </a:xfrm>
            <a:prstGeom prst="rect">
              <a:avLst/>
            </a:prstGeom>
          </p:spPr>
        </p:pic>
        <p:pic>
          <p:nvPicPr>
            <p:cNvPr id="13" name="Picture 12" descr="RPN_Logo_Stacked-Preferr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76000" y="3124200"/>
              <a:ext cx="2160000" cy="1181886"/>
            </a:xfrm>
            <a:prstGeom prst="rect">
              <a:avLst/>
            </a:prstGeom>
          </p:spPr>
        </p:pic>
      </p:grpSp>
      <p:grpSp>
        <p:nvGrpSpPr>
          <p:cNvPr id="25" name="Group 24"/>
          <p:cNvGrpSpPr/>
          <p:nvPr/>
        </p:nvGrpSpPr>
        <p:grpSpPr>
          <a:xfrm>
            <a:off x="324000" y="4489956"/>
            <a:ext cx="8496000" cy="1111680"/>
            <a:chOff x="324000" y="4572000"/>
            <a:chExt cx="8496000" cy="1111680"/>
          </a:xfrm>
        </p:grpSpPr>
        <p:pic>
          <p:nvPicPr>
            <p:cNvPr id="14" name="Picture 13" descr="bcc-log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000" y="4916181"/>
              <a:ext cx="1440000" cy="423319"/>
            </a:xfrm>
            <a:prstGeom prst="rect">
              <a:avLst/>
            </a:prstGeom>
          </p:spPr>
        </p:pic>
        <p:pic>
          <p:nvPicPr>
            <p:cNvPr id="15" name="Picture 14" descr="Cisco_Logo_no_TM_Cisco_Blue-RGB_264px.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88000" y="4627375"/>
              <a:ext cx="1440000" cy="1000930"/>
            </a:xfrm>
            <a:prstGeom prst="rect">
              <a:avLst/>
            </a:prstGeom>
          </p:spPr>
        </p:pic>
        <p:pic>
          <p:nvPicPr>
            <p:cNvPr id="16" name="Picture 15" descr="PSC_PrimaryLogo_WTagline_250.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52000" y="4572000"/>
              <a:ext cx="1440000" cy="1111680"/>
            </a:xfrm>
            <a:prstGeom prst="rect">
              <a:avLst/>
            </a:prstGeom>
          </p:spPr>
        </p:pic>
        <p:pic>
          <p:nvPicPr>
            <p:cNvPr id="17" name="Picture 16" descr="riva-crm-integration-225.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16000" y="4788640"/>
              <a:ext cx="1440000" cy="678400"/>
            </a:xfrm>
            <a:prstGeom prst="rect">
              <a:avLst/>
            </a:prstGeom>
          </p:spPr>
        </p:pic>
        <p:pic>
          <p:nvPicPr>
            <p:cNvPr id="18" name="Picture 17" descr="ytria-logo-250px83pxNew-225.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0000" y="4884640"/>
              <a:ext cx="1440000" cy="486400"/>
            </a:xfrm>
            <a:prstGeom prst="rect">
              <a:avLst/>
            </a:prstGeom>
          </p:spPr>
        </p:pic>
      </p:grpSp>
      <p:grpSp>
        <p:nvGrpSpPr>
          <p:cNvPr id="26" name="Group 25"/>
          <p:cNvGrpSpPr/>
          <p:nvPr/>
        </p:nvGrpSpPr>
        <p:grpSpPr>
          <a:xfrm>
            <a:off x="620104" y="5836200"/>
            <a:ext cx="7903792" cy="869400"/>
            <a:chOff x="620104" y="5836200"/>
            <a:chExt cx="7903792" cy="869400"/>
          </a:xfrm>
        </p:grpSpPr>
        <p:pic>
          <p:nvPicPr>
            <p:cNvPr id="19" name="Picture 18" descr="CMS-Logo-200w-Crosswar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0104" y="6068400"/>
              <a:ext cx="1080000" cy="405000"/>
            </a:xfrm>
            <a:prstGeom prst="rect">
              <a:avLst/>
            </a:prstGeom>
          </p:spPr>
        </p:pic>
        <p:pic>
          <p:nvPicPr>
            <p:cNvPr id="20" name="Picture 19" descr="MartinScott_Logo_Transparen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3688" y="6022077"/>
              <a:ext cx="1080000" cy="497647"/>
            </a:xfrm>
            <a:prstGeom prst="rect">
              <a:avLst/>
            </a:prstGeom>
          </p:spPr>
        </p:pic>
        <p:pic>
          <p:nvPicPr>
            <p:cNvPr id="21" name="Picture 20" descr="PhoraGroup-Logo-2016-0415.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43792" y="5836200"/>
              <a:ext cx="1080000" cy="869400"/>
            </a:xfrm>
            <a:prstGeom prst="rect">
              <a:avLst/>
            </a:prstGeom>
          </p:spPr>
        </p:pic>
        <p:pic>
          <p:nvPicPr>
            <p:cNvPr id="22" name="Picture 21" descr="full-smallest-tif-color-side-transparent-2.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20208" y="5999628"/>
              <a:ext cx="1103376" cy="542544"/>
            </a:xfrm>
            <a:prstGeom prst="rect">
              <a:avLst/>
            </a:prstGeom>
          </p:spPr>
        </p:pic>
        <p:pic>
          <p:nvPicPr>
            <p:cNvPr id="23" name="Picture 22" descr="M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43896" y="6116615"/>
              <a:ext cx="1080000" cy="308571"/>
            </a:xfrm>
            <a:prstGeom prst="rect">
              <a:avLst/>
            </a:prstGeom>
          </p:spPr>
        </p:pic>
      </p:grpSp>
    </p:spTree>
    <p:extLst>
      <p:ext uri="{BB962C8B-B14F-4D97-AF65-F5344CB8AC3E}">
        <p14:creationId xmlns:p14="http://schemas.microsoft.com/office/powerpoint/2010/main" val="227518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457200" y="21637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4" name="Rectangle 13"/>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417088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1" name="Rectangle 10"/>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
        <p:nvSpPr>
          <p:cNvPr id="13" name="Title 1"/>
          <p:cNvSpPr>
            <a:spLocks noGrp="1"/>
          </p:cNvSpPr>
          <p:nvPr>
            <p:ph type="title"/>
          </p:nvPr>
        </p:nvSpPr>
        <p:spPr>
          <a:xfrm>
            <a:off x="457200" y="838200"/>
            <a:ext cx="8229600" cy="1143000"/>
          </a:xfrm>
        </p:spPr>
        <p:txBody>
          <a:bodyPr/>
          <a:lstStyle/>
          <a:p>
            <a:r>
              <a:rPr lang="en-US"/>
              <a:t>Click to edit Master title style</a:t>
            </a:r>
            <a:endParaRPr lang="en-GB"/>
          </a:p>
        </p:txBody>
      </p:sp>
    </p:spTree>
    <p:extLst>
      <p:ext uri="{BB962C8B-B14F-4D97-AF65-F5344CB8AC3E}">
        <p14:creationId xmlns:p14="http://schemas.microsoft.com/office/powerpoint/2010/main" val="103869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114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114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754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11" name="Rectangle 10"/>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5" name="Rectangle 14"/>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154538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7" name="Rectangle 6"/>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1" name="Title 1"/>
          <p:cNvSpPr>
            <a:spLocks noGrp="1"/>
          </p:cNvSpPr>
          <p:nvPr>
            <p:ph type="title"/>
          </p:nvPr>
        </p:nvSpPr>
        <p:spPr>
          <a:xfrm>
            <a:off x="457200" y="838200"/>
            <a:ext cx="8229600" cy="1143000"/>
          </a:xfrm>
        </p:spPr>
        <p:txBody>
          <a:bodyPr/>
          <a:lstStyle/>
          <a:p>
            <a:r>
              <a:rPr lang="en-US"/>
              <a:t>Click to edit Master title style</a:t>
            </a:r>
            <a:endParaRPr lang="en-GB"/>
          </a:p>
        </p:txBody>
      </p:sp>
      <p:sp>
        <p:nvSpPr>
          <p:cNvPr id="12" name="Rectangle 11"/>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50858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8382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0002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3" name="Rectangle 12"/>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279807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5" name="Rectangle 14"/>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220367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6" name="Rectangle 5"/>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0" name="Rectangle 9"/>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8732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375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990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253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B1D1-1942-4CD4-A517-CDF63E10DC11}" type="datetimeFigureOut">
              <a:rPr lang="en-US" smtClean="0"/>
              <a:pPr/>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72188-584F-4EBC-9401-EBD22C7167C5}" type="slidenum">
              <a:rPr lang="en-US" smtClean="0"/>
              <a:pPr/>
              <a:t>‹#›</a:t>
            </a:fld>
            <a:endParaRPr lang="en-US"/>
          </a:p>
        </p:txBody>
      </p:sp>
    </p:spTree>
    <p:extLst>
      <p:ext uri="{BB962C8B-B14F-4D97-AF65-F5344CB8AC3E}">
        <p14:creationId xmlns:p14="http://schemas.microsoft.com/office/powerpoint/2010/main" val="92078190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8"/>
          <p:cNvSpPr>
            <a:spLocks noGrp="1" noChangeArrowheads="1"/>
          </p:cNvSpPr>
          <p:nvPr>
            <p:ph type="ctrTitle"/>
          </p:nvPr>
        </p:nvSpPr>
        <p:spPr>
          <a:xfrm>
            <a:off x="685800" y="1828800"/>
            <a:ext cx="7772400" cy="1077912"/>
          </a:xfrm>
          <a:extLst>
            <a:ext uri="{909E8E84-426E-40DD-AFC4-6F175D3DCCD1}">
              <a14:hiddenFill xmlns:a14="http://schemas.microsoft.com/office/drawing/2010/main">
                <a:solidFill>
                  <a:schemeClr val="bg1"/>
                </a:solidFill>
              </a14:hiddenFill>
            </a:ext>
          </a:extLst>
        </p:spPr>
        <p:txBody>
          <a:bodyPr anchor="ctr">
            <a:normAutofit fontScale="90000"/>
          </a:bodyPr>
          <a:lstStyle/>
          <a:p>
            <a:pPr algn="l"/>
            <a:r>
              <a:rPr lang="en-US" altLang="en-US" sz="4000" dirty="0"/>
              <a:t>The ROI of Data</a:t>
            </a:r>
            <a:br>
              <a:rPr lang="en-US" altLang="en-US" sz="3200" dirty="0"/>
            </a:br>
            <a:r>
              <a:rPr lang="en-US" altLang="en-US" sz="3200" dirty="0"/>
              <a:t>Building on your company's existing investment</a:t>
            </a:r>
            <a:endParaRPr lang="en-US" altLang="en-US" sz="3200" b="1" dirty="0"/>
          </a:p>
        </p:txBody>
      </p:sp>
      <p:sp>
        <p:nvSpPr>
          <p:cNvPr id="5123" name="Rectangle 1029"/>
          <p:cNvSpPr>
            <a:spLocks noGrp="1" noChangeArrowheads="1"/>
          </p:cNvSpPr>
          <p:nvPr>
            <p:ph type="subTitle" idx="1"/>
          </p:nvPr>
        </p:nvSpPr>
        <p:spPr>
          <a:xfrm>
            <a:off x="1371600" y="3505200"/>
            <a:ext cx="6400800" cy="2235200"/>
          </a:xfrm>
          <a:extLst>
            <a:ext uri="{909E8E84-426E-40DD-AFC4-6F175D3DCCD1}">
              <a14:hiddenFill xmlns:a14="http://schemas.microsoft.com/office/drawing/2010/main">
                <a:solidFill>
                  <a:schemeClr val="bg1"/>
                </a:solidFill>
              </a14:hiddenFill>
            </a:ext>
          </a:extLst>
        </p:spPr>
        <p:txBody>
          <a:bodyPr>
            <a:normAutofit/>
          </a:bodyPr>
          <a:lstStyle/>
          <a:p>
            <a:pPr eaLnBrk="1" hangingPunct="1"/>
            <a:r>
              <a:rPr lang="en-US" altLang="en-US" dirty="0"/>
              <a:t>Ben Langhinrichs</a:t>
            </a:r>
          </a:p>
          <a:p>
            <a:pPr eaLnBrk="1" hangingPunct="1"/>
            <a:r>
              <a:rPr lang="en-US" altLang="en-US" dirty="0"/>
              <a:t>President of Genii Software</a:t>
            </a:r>
          </a:p>
        </p:txBody>
      </p:sp>
    </p:spTree>
    <p:extLst>
      <p:ext uri="{BB962C8B-B14F-4D97-AF65-F5344CB8AC3E}">
        <p14:creationId xmlns:p14="http://schemas.microsoft.com/office/powerpoint/2010/main" val="52319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162800" cy="381000"/>
          </a:xfrm>
        </p:spPr>
        <p:txBody>
          <a:bodyPr>
            <a:normAutofit fontScale="92500" lnSpcReduction="20000"/>
          </a:bodyPr>
          <a:lstStyle/>
          <a:p>
            <a:r>
              <a:rPr lang="en-US" dirty="0">
                <a:solidFill>
                  <a:srgbClr val="000072"/>
                </a:solidFill>
              </a:rPr>
              <a:t>Data Mining. Really, how hard can it be?</a:t>
            </a:r>
          </a:p>
        </p:txBody>
      </p:sp>
      <p:pic>
        <p:nvPicPr>
          <p:cNvPr id="5" name="Picture 4">
            <a:extLst>
              <a:ext uri="{FF2B5EF4-FFF2-40B4-BE49-F238E27FC236}">
                <a16:creationId xmlns:a16="http://schemas.microsoft.com/office/drawing/2014/main" id="{7D883E4D-3465-49A6-BCE2-3E149CE0E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460" y="1524000"/>
            <a:ext cx="6209079" cy="3489502"/>
          </a:xfrm>
          <a:prstGeom prst="rect">
            <a:avLst/>
          </a:prstGeom>
        </p:spPr>
      </p:pic>
    </p:spTree>
    <p:extLst>
      <p:ext uri="{BB962C8B-B14F-4D97-AF65-F5344CB8AC3E}">
        <p14:creationId xmlns:p14="http://schemas.microsoft.com/office/powerpoint/2010/main" val="29225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mining</a:t>
            </a:r>
          </a:p>
        </p:txBody>
      </p:sp>
      <p:sp>
        <p:nvSpPr>
          <p:cNvPr id="3" name="Text Placeholder 2"/>
          <p:cNvSpPr>
            <a:spLocks noGrp="1"/>
          </p:cNvSpPr>
          <p:nvPr>
            <p:ph type="body" sz="quarter" idx="11"/>
          </p:nvPr>
        </p:nvSpPr>
        <p:spPr>
          <a:xfrm>
            <a:off x="228600" y="1752600"/>
            <a:ext cx="8686800" cy="3539430"/>
          </a:xfrm>
        </p:spPr>
        <p:txBody>
          <a:bodyPr>
            <a:normAutofit lnSpcReduction="10000"/>
          </a:bodyPr>
          <a:lstStyle/>
          <a:p>
            <a:r>
              <a:rPr lang="en-US" dirty="0"/>
              <a:t>Finding the data you know you need without losing the context of the data you might need.</a:t>
            </a:r>
          </a:p>
          <a:p>
            <a:endParaRPr lang="en-US" dirty="0"/>
          </a:p>
          <a:p>
            <a:r>
              <a:rPr lang="en-US" dirty="0"/>
              <a:t>You can’t process everything, but you don’t want to miss anything. Best is an approach that allows you to add/remove data from your analysis easily.</a:t>
            </a:r>
          </a:p>
        </p:txBody>
      </p:sp>
    </p:spTree>
    <p:extLst>
      <p:ext uri="{BB962C8B-B14F-4D97-AF65-F5344CB8AC3E}">
        <p14:creationId xmlns:p14="http://schemas.microsoft.com/office/powerpoint/2010/main" val="96634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analysis</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Answering questions and finding correlations based on numeric and quantitative 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04" y="3200400"/>
            <a:ext cx="4539992" cy="3387533"/>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5986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visualization</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Telling a story in a way that allows viewers to understand an answer without doing the analysis themselves.</a:t>
            </a:r>
          </a:p>
        </p:txBody>
      </p:sp>
    </p:spTree>
    <p:extLst>
      <p:ext uri="{BB962C8B-B14F-4D97-AF65-F5344CB8AC3E}">
        <p14:creationId xmlns:p14="http://schemas.microsoft.com/office/powerpoint/2010/main" val="36968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5486400" cy="461665"/>
          </a:xfrm>
        </p:spPr>
        <p:txBody>
          <a:bodyPr>
            <a:normAutofit/>
          </a:bodyPr>
          <a:lstStyle/>
          <a:p>
            <a:r>
              <a:rPr lang="en-US" dirty="0">
                <a:solidFill>
                  <a:srgbClr val="000099"/>
                </a:solidFill>
              </a:rPr>
              <a:t>Machine learning / cognitive computing</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Combining structured, unstructured and narrative data using natural language</a:t>
            </a:r>
          </a:p>
          <a:p>
            <a:r>
              <a:rPr lang="en-US" dirty="0"/>
              <a:t>The system learns as it is fed more data, so it can answer new questions &amp; find new insights</a:t>
            </a:r>
          </a:p>
          <a:p>
            <a:r>
              <a:rPr lang="en-US" dirty="0"/>
              <a:t>Qualitative analysis with confidence rankings</a:t>
            </a:r>
          </a:p>
          <a:p>
            <a:endParaRPr lang="en-US" dirty="0"/>
          </a:p>
        </p:txBody>
      </p:sp>
    </p:spTree>
    <p:extLst>
      <p:ext uri="{BB962C8B-B14F-4D97-AF65-F5344CB8AC3E}">
        <p14:creationId xmlns:p14="http://schemas.microsoft.com/office/powerpoint/2010/main" val="113215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6096000" cy="461665"/>
          </a:xfrm>
        </p:spPr>
        <p:txBody>
          <a:bodyPr/>
          <a:lstStyle/>
          <a:p>
            <a:r>
              <a:rPr lang="en-US" dirty="0">
                <a:solidFill>
                  <a:srgbClr val="003399"/>
                </a:solidFill>
              </a:rPr>
              <a:t>Data mining - What are the questions?</a:t>
            </a:r>
            <a:endParaRPr lang="en-US" dirty="0"/>
          </a:p>
        </p:txBody>
      </p:sp>
      <p:sp>
        <p:nvSpPr>
          <p:cNvPr id="3" name="Text Placeholder 2"/>
          <p:cNvSpPr>
            <a:spLocks noGrp="1"/>
          </p:cNvSpPr>
          <p:nvPr>
            <p:ph type="body" sz="quarter" idx="11"/>
          </p:nvPr>
        </p:nvSpPr>
        <p:spPr>
          <a:xfrm>
            <a:off x="228600" y="1752600"/>
            <a:ext cx="8686800" cy="4724400"/>
          </a:xfrm>
        </p:spPr>
        <p:txBody>
          <a:bodyPr>
            <a:normAutofit fontScale="92500" lnSpcReduction="10000"/>
          </a:bodyPr>
          <a:lstStyle/>
          <a:p>
            <a:pPr>
              <a:lnSpc>
                <a:spcPct val="120000"/>
              </a:lnSpc>
              <a:spcBef>
                <a:spcPts val="24"/>
              </a:spcBef>
            </a:pPr>
            <a:r>
              <a:rPr lang="en-US" dirty="0"/>
              <a:t>Questions lead to answers. </a:t>
            </a:r>
            <a:r>
              <a:rPr lang="en-US" b="0" dirty="0"/>
              <a:t>Key is getting to the questions that mean something to the specific audience. Admins, Developers, Users, Managers, C-Level all have different questions which may rely on overlapping sets of data.</a:t>
            </a:r>
          </a:p>
          <a:p>
            <a:pPr>
              <a:lnSpc>
                <a:spcPct val="120000"/>
              </a:lnSpc>
              <a:spcBef>
                <a:spcPts val="24"/>
              </a:spcBef>
            </a:pPr>
            <a:r>
              <a:rPr lang="en-US" b="0" dirty="0"/>
              <a:t> </a:t>
            </a:r>
            <a:r>
              <a:rPr lang="en-US" dirty="0"/>
              <a:t>Answers lead to questions.</a:t>
            </a:r>
            <a:r>
              <a:rPr lang="en-US" b="0" dirty="0"/>
              <a:t> The more users see specific questions answered by data, the more questions will spring to mind. You may have to prime the pump.</a:t>
            </a:r>
            <a:endParaRPr lang="en-US" dirty="0"/>
          </a:p>
        </p:txBody>
      </p:sp>
    </p:spTree>
    <p:extLst>
      <p:ext uri="{BB962C8B-B14F-4D97-AF65-F5344CB8AC3E}">
        <p14:creationId xmlns:p14="http://schemas.microsoft.com/office/powerpoint/2010/main" val="30801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7010400" cy="381000"/>
          </a:xfrm>
        </p:spPr>
        <p:txBody>
          <a:bodyPr>
            <a:normAutofit fontScale="92500" lnSpcReduction="20000"/>
          </a:bodyPr>
          <a:lstStyle/>
          <a:p>
            <a:r>
              <a:rPr lang="en-US" dirty="0">
                <a:solidFill>
                  <a:srgbClr val="003399"/>
                </a:solidFill>
              </a:rPr>
              <a:t>Data mining - Logical units of information</a:t>
            </a:r>
          </a:p>
        </p:txBody>
      </p:sp>
      <p:sp>
        <p:nvSpPr>
          <p:cNvPr id="3" name="Text Placeholder 2"/>
          <p:cNvSpPr>
            <a:spLocks noGrp="1"/>
          </p:cNvSpPr>
          <p:nvPr>
            <p:ph type="body" sz="quarter" idx="11"/>
          </p:nvPr>
        </p:nvSpPr>
        <p:spPr>
          <a:xfrm>
            <a:off x="228600" y="990600"/>
            <a:ext cx="8686800" cy="5010149"/>
          </a:xfrm>
        </p:spPr>
        <p:txBody>
          <a:bodyPr/>
          <a:lstStyle/>
          <a:p>
            <a:endParaRPr lang="en-US" dirty="0"/>
          </a:p>
        </p:txBody>
      </p:sp>
      <p:pic>
        <p:nvPicPr>
          <p:cNvPr id="4" name="Logical Units Standalo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600" y="990600"/>
            <a:ext cx="8686800" cy="5010149"/>
          </a:xfrm>
          <a:prstGeom prst="rect">
            <a:avLst/>
          </a:prstGeom>
        </p:spPr>
      </p:pic>
    </p:spTree>
    <p:extLst>
      <p:ext uri="{BB962C8B-B14F-4D97-AF65-F5344CB8AC3E}">
        <p14:creationId xmlns:p14="http://schemas.microsoft.com/office/powerpoint/2010/main" val="421094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6477000" cy="461665"/>
          </a:xfrm>
        </p:spPr>
        <p:txBody>
          <a:bodyPr>
            <a:normAutofit/>
          </a:bodyPr>
          <a:lstStyle/>
          <a:p>
            <a:r>
              <a:rPr lang="en-US" dirty="0">
                <a:solidFill>
                  <a:srgbClr val="003399"/>
                </a:solidFill>
              </a:rPr>
              <a:t>Data mining - Methods to extract data</a:t>
            </a:r>
          </a:p>
        </p:txBody>
      </p:sp>
      <p:sp>
        <p:nvSpPr>
          <p:cNvPr id="3" name="Text Placeholder 2"/>
          <p:cNvSpPr>
            <a:spLocks noGrp="1"/>
          </p:cNvSpPr>
          <p:nvPr>
            <p:ph type="body" sz="quarter" idx="11"/>
          </p:nvPr>
        </p:nvSpPr>
        <p:spPr>
          <a:xfrm>
            <a:off x="152400" y="1600200"/>
            <a:ext cx="8686800" cy="4648200"/>
          </a:xfrm>
        </p:spPr>
        <p:txBody>
          <a:bodyPr>
            <a:normAutofit lnSpcReduction="10000"/>
          </a:bodyPr>
          <a:lstStyle/>
          <a:p>
            <a:r>
              <a:rPr lang="en-US" dirty="0"/>
              <a:t>How to get at it</a:t>
            </a:r>
          </a:p>
          <a:p>
            <a:pPr lvl="1"/>
            <a:r>
              <a:rPr lang="en-US" dirty="0" err="1"/>
              <a:t>LotusScript</a:t>
            </a:r>
            <a:r>
              <a:rPr lang="en-US" dirty="0"/>
              <a:t> classes including </a:t>
            </a:r>
            <a:r>
              <a:rPr lang="en-US" dirty="0" err="1"/>
              <a:t>NotesRichText</a:t>
            </a:r>
            <a:r>
              <a:rPr lang="en-US" dirty="0"/>
              <a:t> classes</a:t>
            </a:r>
          </a:p>
          <a:p>
            <a:pPr lvl="1"/>
            <a:r>
              <a:rPr lang="en-US" dirty="0"/>
              <a:t>Domino Access Services (REST URL stuff)</a:t>
            </a:r>
          </a:p>
          <a:p>
            <a:pPr lvl="1"/>
            <a:r>
              <a:rPr lang="en-US" dirty="0"/>
              <a:t>DXL</a:t>
            </a:r>
          </a:p>
          <a:p>
            <a:pPr lvl="1"/>
            <a:r>
              <a:rPr lang="en-US" dirty="0"/>
              <a:t>Third party tools &amp; services</a:t>
            </a:r>
          </a:p>
          <a:p>
            <a:pPr lvl="1"/>
            <a:r>
              <a:rPr lang="en-US" dirty="0"/>
              <a:t>C API</a:t>
            </a:r>
          </a:p>
          <a:p>
            <a:r>
              <a:rPr lang="en-US" dirty="0"/>
              <a:t>What to do with results</a:t>
            </a:r>
          </a:p>
          <a:p>
            <a:pPr lvl="1"/>
            <a:r>
              <a:rPr lang="en-US" dirty="0"/>
              <a:t>Work inside of Notes by saving structured data to separate items or documents in a report database</a:t>
            </a:r>
          </a:p>
          <a:p>
            <a:pPr lvl="1"/>
            <a:r>
              <a:rPr lang="en-US" dirty="0"/>
              <a:t>Work outside of Notes by extracting structure into CSV, JSON, SQL </a:t>
            </a:r>
            <a:r>
              <a:rPr lang="en-US" dirty="0" err="1"/>
              <a:t>db</a:t>
            </a:r>
            <a:r>
              <a:rPr lang="en-US" dirty="0"/>
              <a:t> or whatever</a:t>
            </a:r>
          </a:p>
        </p:txBody>
      </p:sp>
    </p:spTree>
    <p:extLst>
      <p:ext uri="{BB962C8B-B14F-4D97-AF65-F5344CB8AC3E}">
        <p14:creationId xmlns:p14="http://schemas.microsoft.com/office/powerpoint/2010/main" val="287757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7228114" cy="381000"/>
          </a:xfrm>
        </p:spPr>
        <p:txBody>
          <a:bodyPr>
            <a:normAutofit fontScale="92500" lnSpcReduction="20000"/>
          </a:bodyPr>
          <a:lstStyle/>
          <a:p>
            <a:r>
              <a:rPr lang="en-US" dirty="0">
                <a:solidFill>
                  <a:srgbClr val="003399"/>
                </a:solidFill>
              </a:rPr>
              <a:t>Data visualization example (using Notes rich text data)</a:t>
            </a:r>
          </a:p>
        </p:txBody>
      </p:sp>
      <p:sp>
        <p:nvSpPr>
          <p:cNvPr id="3" name="Text Placeholder 2"/>
          <p:cNvSpPr>
            <a:spLocks noGrp="1"/>
          </p:cNvSpPr>
          <p:nvPr>
            <p:ph type="body" sz="quarter" idx="11"/>
          </p:nvPr>
        </p:nvSpPr>
        <p:spPr>
          <a:xfrm>
            <a:off x="163286" y="1524000"/>
            <a:ext cx="8686800" cy="3886200"/>
          </a:xfrm>
        </p:spPr>
        <p:txBody>
          <a:bodyPr>
            <a:normAutofit lnSpcReduction="10000"/>
          </a:bodyPr>
          <a:lstStyle/>
          <a:p>
            <a:r>
              <a:rPr lang="en-US" dirty="0"/>
              <a:t>Uses existing database (Partner Forum 2004)</a:t>
            </a:r>
          </a:p>
          <a:p>
            <a:r>
              <a:rPr lang="en-US" dirty="0"/>
              <a:t>Counts on familiarity of audience</a:t>
            </a:r>
          </a:p>
          <a:p>
            <a:r>
              <a:rPr lang="en-US" dirty="0"/>
              <a:t>Emphasizes most important data without showing every detail</a:t>
            </a:r>
          </a:p>
          <a:p>
            <a:endParaRPr lang="en-US" dirty="0"/>
          </a:p>
          <a:p>
            <a:endParaRPr lang="en-US" dirty="0"/>
          </a:p>
          <a:p>
            <a:r>
              <a:rPr lang="en-US" dirty="0"/>
              <a:t>Over 25,000 documents</a:t>
            </a:r>
          </a:p>
          <a:p>
            <a:endParaRPr lang="en-US" dirty="0"/>
          </a:p>
          <a:p>
            <a:endParaRPr lang="en-US" dirty="0"/>
          </a:p>
        </p:txBody>
      </p:sp>
    </p:spTree>
    <p:extLst>
      <p:ext uri="{BB962C8B-B14F-4D97-AF65-F5344CB8AC3E}">
        <p14:creationId xmlns:p14="http://schemas.microsoft.com/office/powerpoint/2010/main" val="3356776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4273" cy="5461128"/>
          </a:xfrm>
          <a:prstGeom prst="rect">
            <a:avLst/>
          </a:prstGeom>
        </p:spPr>
      </p:pic>
    </p:spTree>
    <p:extLst>
      <p:ext uri="{BB962C8B-B14F-4D97-AF65-F5344CB8AC3E}">
        <p14:creationId xmlns:p14="http://schemas.microsoft.com/office/powerpoint/2010/main" val="167453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941457"/>
            <a:ext cx="6096000" cy="707886"/>
          </a:xfrm>
          <a:prstGeom prst="rect">
            <a:avLst/>
          </a:prstGeom>
          <a:noFill/>
        </p:spPr>
        <p:txBody>
          <a:bodyPr wrap="square" rtlCol="0">
            <a:spAutoFit/>
          </a:bodyPr>
          <a:lstStyle/>
          <a:p>
            <a:r>
              <a:rPr lang="en-US" sz="4000" dirty="0"/>
              <a:t>Our Amazing Sponsors</a:t>
            </a:r>
          </a:p>
        </p:txBody>
      </p:sp>
      <p:pic>
        <p:nvPicPr>
          <p:cNvPr id="4" name="Picture 2">
            <a:extLst>
              <a:ext uri="{FF2B5EF4-FFF2-40B4-BE49-F238E27FC236}">
                <a16:creationId xmlns:a16="http://schemas.microsoft.com/office/drawing/2014/main" id="{8B4E566F-4C6A-41FD-8B0A-135B975FFC76}"/>
              </a:ext>
            </a:extLst>
          </p:cNvPr>
          <p:cNvPicPr>
            <a:picLocks noChangeAspect="1" noChangeArrowheads="1"/>
          </p:cNvPicPr>
          <p:nvPr/>
        </p:nvPicPr>
        <p:blipFill>
          <a:blip r:embed="rId2" cstate="print"/>
          <a:srcRect/>
          <a:stretch>
            <a:fillRect/>
          </a:stretch>
        </p:blipFill>
        <p:spPr bwMode="auto">
          <a:xfrm>
            <a:off x="3744117" y="3009899"/>
            <a:ext cx="1828800" cy="685800"/>
          </a:xfrm>
          <a:prstGeom prst="rect">
            <a:avLst/>
          </a:prstGeom>
          <a:noFill/>
          <a:ln w="9525">
            <a:noFill/>
            <a:miter lim="800000"/>
            <a:headEnd/>
            <a:tailEnd/>
          </a:ln>
        </p:spPr>
      </p:pic>
      <p:pic>
        <p:nvPicPr>
          <p:cNvPr id="5" name="Picture 3">
            <a:extLst>
              <a:ext uri="{FF2B5EF4-FFF2-40B4-BE49-F238E27FC236}">
                <a16:creationId xmlns:a16="http://schemas.microsoft.com/office/drawing/2014/main" id="{5B47239E-E1FD-4938-AB8E-DE5DB4533150}"/>
              </a:ext>
            </a:extLst>
          </p:cNvPr>
          <p:cNvPicPr>
            <a:picLocks noChangeAspect="1" noChangeArrowheads="1"/>
          </p:cNvPicPr>
          <p:nvPr/>
        </p:nvPicPr>
        <p:blipFill>
          <a:blip r:embed="rId3" cstate="print"/>
          <a:srcRect/>
          <a:stretch>
            <a:fillRect/>
          </a:stretch>
        </p:blipFill>
        <p:spPr bwMode="auto">
          <a:xfrm>
            <a:off x="1305717" y="2971800"/>
            <a:ext cx="1295400" cy="709613"/>
          </a:xfrm>
          <a:prstGeom prst="rect">
            <a:avLst/>
          </a:prstGeom>
          <a:noFill/>
          <a:ln w="9525">
            <a:noFill/>
            <a:miter lim="800000"/>
            <a:headEnd/>
            <a:tailEnd/>
          </a:ln>
        </p:spPr>
      </p:pic>
      <p:pic>
        <p:nvPicPr>
          <p:cNvPr id="7" name="Picture 4">
            <a:extLst>
              <a:ext uri="{FF2B5EF4-FFF2-40B4-BE49-F238E27FC236}">
                <a16:creationId xmlns:a16="http://schemas.microsoft.com/office/drawing/2014/main" id="{DC524BE1-934F-41D9-84D7-E083EAECDED3}"/>
              </a:ext>
            </a:extLst>
          </p:cNvPr>
          <p:cNvPicPr>
            <a:picLocks noChangeAspect="1" noChangeArrowheads="1"/>
          </p:cNvPicPr>
          <p:nvPr/>
        </p:nvPicPr>
        <p:blipFill>
          <a:blip r:embed="rId4" cstate="print"/>
          <a:srcRect/>
          <a:stretch>
            <a:fillRect/>
          </a:stretch>
        </p:blipFill>
        <p:spPr bwMode="auto">
          <a:xfrm>
            <a:off x="3820318" y="1981200"/>
            <a:ext cx="1503363" cy="612775"/>
          </a:xfrm>
          <a:prstGeom prst="rect">
            <a:avLst/>
          </a:prstGeom>
          <a:noFill/>
          <a:ln w="9525">
            <a:noFill/>
            <a:miter lim="800000"/>
            <a:headEnd/>
            <a:tailEnd/>
          </a:ln>
        </p:spPr>
      </p:pic>
      <p:pic>
        <p:nvPicPr>
          <p:cNvPr id="8" name="Picture 5">
            <a:extLst>
              <a:ext uri="{FF2B5EF4-FFF2-40B4-BE49-F238E27FC236}">
                <a16:creationId xmlns:a16="http://schemas.microsoft.com/office/drawing/2014/main" id="{0CDAC732-2B04-4E2D-87A4-A98AC0A20F64}"/>
              </a:ext>
            </a:extLst>
          </p:cNvPr>
          <p:cNvPicPr>
            <a:picLocks noChangeAspect="1" noChangeArrowheads="1"/>
          </p:cNvPicPr>
          <p:nvPr/>
        </p:nvPicPr>
        <p:blipFill>
          <a:blip r:embed="rId5" cstate="print"/>
          <a:srcRect/>
          <a:stretch>
            <a:fillRect/>
          </a:stretch>
        </p:blipFill>
        <p:spPr bwMode="auto">
          <a:xfrm>
            <a:off x="5420517" y="4076699"/>
            <a:ext cx="1694108" cy="419100"/>
          </a:xfrm>
          <a:prstGeom prst="rect">
            <a:avLst/>
          </a:prstGeom>
          <a:noFill/>
          <a:ln w="9525">
            <a:noFill/>
            <a:miter lim="800000"/>
            <a:headEnd/>
            <a:tailEnd/>
          </a:ln>
        </p:spPr>
      </p:pic>
      <p:pic>
        <p:nvPicPr>
          <p:cNvPr id="9" name="Picture 6">
            <a:extLst>
              <a:ext uri="{FF2B5EF4-FFF2-40B4-BE49-F238E27FC236}">
                <a16:creationId xmlns:a16="http://schemas.microsoft.com/office/drawing/2014/main" id="{3F361930-6A9C-4DD3-8537-D6E9F89AD7A3}"/>
              </a:ext>
            </a:extLst>
          </p:cNvPr>
          <p:cNvPicPr>
            <a:picLocks noChangeAspect="1" noChangeArrowheads="1"/>
          </p:cNvPicPr>
          <p:nvPr/>
        </p:nvPicPr>
        <p:blipFill>
          <a:blip r:embed="rId6" cstate="print"/>
          <a:srcRect/>
          <a:stretch>
            <a:fillRect/>
          </a:stretch>
        </p:blipFill>
        <p:spPr bwMode="auto">
          <a:xfrm>
            <a:off x="1610518" y="2057400"/>
            <a:ext cx="1554163" cy="582613"/>
          </a:xfrm>
          <a:prstGeom prst="rect">
            <a:avLst/>
          </a:prstGeom>
          <a:noFill/>
          <a:ln w="9525">
            <a:noFill/>
            <a:miter lim="800000"/>
            <a:headEnd/>
            <a:tailEnd/>
          </a:ln>
        </p:spPr>
      </p:pic>
      <p:pic>
        <p:nvPicPr>
          <p:cNvPr id="10" name="Picture 7">
            <a:extLst>
              <a:ext uri="{FF2B5EF4-FFF2-40B4-BE49-F238E27FC236}">
                <a16:creationId xmlns:a16="http://schemas.microsoft.com/office/drawing/2014/main" id="{AA174C05-87E6-4DBF-9AF8-B38A6E66D596}"/>
              </a:ext>
            </a:extLst>
          </p:cNvPr>
          <p:cNvPicPr>
            <a:picLocks noChangeAspect="1" noChangeArrowheads="1"/>
          </p:cNvPicPr>
          <p:nvPr/>
        </p:nvPicPr>
        <p:blipFill>
          <a:blip r:embed="rId7" cstate="print"/>
          <a:srcRect/>
          <a:stretch>
            <a:fillRect/>
          </a:stretch>
        </p:blipFill>
        <p:spPr bwMode="auto">
          <a:xfrm>
            <a:off x="2753517" y="4876800"/>
            <a:ext cx="1143000" cy="712787"/>
          </a:xfrm>
          <a:prstGeom prst="rect">
            <a:avLst/>
          </a:prstGeom>
          <a:noFill/>
          <a:ln w="9525">
            <a:noFill/>
            <a:miter lim="800000"/>
            <a:headEnd/>
            <a:tailEnd/>
          </a:ln>
        </p:spPr>
      </p:pic>
      <p:pic>
        <p:nvPicPr>
          <p:cNvPr id="11" name="Picture 8">
            <a:extLst>
              <a:ext uri="{FF2B5EF4-FFF2-40B4-BE49-F238E27FC236}">
                <a16:creationId xmlns:a16="http://schemas.microsoft.com/office/drawing/2014/main" id="{6FDD542B-D10C-4C78-B5AA-8D7215EEE2CB}"/>
              </a:ext>
            </a:extLst>
          </p:cNvPr>
          <p:cNvPicPr>
            <a:picLocks noChangeAspect="1" noChangeArrowheads="1"/>
          </p:cNvPicPr>
          <p:nvPr/>
        </p:nvPicPr>
        <p:blipFill>
          <a:blip r:embed="rId8" cstate="print"/>
          <a:srcRect/>
          <a:stretch>
            <a:fillRect/>
          </a:stretch>
        </p:blipFill>
        <p:spPr bwMode="auto">
          <a:xfrm>
            <a:off x="4887117" y="4953000"/>
            <a:ext cx="1905000" cy="582083"/>
          </a:xfrm>
          <a:prstGeom prst="rect">
            <a:avLst/>
          </a:prstGeom>
          <a:noFill/>
          <a:ln w="9525">
            <a:noFill/>
            <a:miter lim="800000"/>
            <a:headEnd/>
            <a:tailEnd/>
          </a:ln>
        </p:spPr>
      </p:pic>
      <p:pic>
        <p:nvPicPr>
          <p:cNvPr id="12" name="Picture 9">
            <a:extLst>
              <a:ext uri="{FF2B5EF4-FFF2-40B4-BE49-F238E27FC236}">
                <a16:creationId xmlns:a16="http://schemas.microsoft.com/office/drawing/2014/main" id="{CA154E91-41E9-4900-AF1B-CFEAAB49905A}"/>
              </a:ext>
            </a:extLst>
          </p:cNvPr>
          <p:cNvPicPr>
            <a:picLocks noChangeAspect="1" noChangeArrowheads="1"/>
          </p:cNvPicPr>
          <p:nvPr/>
        </p:nvPicPr>
        <p:blipFill>
          <a:blip r:embed="rId9" cstate="print"/>
          <a:srcRect/>
          <a:stretch>
            <a:fillRect/>
          </a:stretch>
        </p:blipFill>
        <p:spPr bwMode="auto">
          <a:xfrm>
            <a:off x="6334917" y="2971800"/>
            <a:ext cx="2286000" cy="771525"/>
          </a:xfrm>
          <a:prstGeom prst="rect">
            <a:avLst/>
          </a:prstGeom>
          <a:noFill/>
          <a:ln w="9525">
            <a:noFill/>
            <a:miter lim="800000"/>
            <a:headEnd/>
            <a:tailEnd/>
          </a:ln>
        </p:spPr>
      </p:pic>
      <p:pic>
        <p:nvPicPr>
          <p:cNvPr id="13" name="Picture 10">
            <a:extLst>
              <a:ext uri="{FF2B5EF4-FFF2-40B4-BE49-F238E27FC236}">
                <a16:creationId xmlns:a16="http://schemas.microsoft.com/office/drawing/2014/main" id="{6E1887A5-DE40-4CE6-96FF-0B92F1540877}"/>
              </a:ext>
            </a:extLst>
          </p:cNvPr>
          <p:cNvPicPr>
            <a:picLocks noChangeAspect="1" noChangeArrowheads="1"/>
          </p:cNvPicPr>
          <p:nvPr/>
        </p:nvPicPr>
        <p:blipFill>
          <a:blip r:embed="rId10" cstate="print"/>
          <a:srcRect/>
          <a:stretch>
            <a:fillRect/>
          </a:stretch>
        </p:blipFill>
        <p:spPr bwMode="auto">
          <a:xfrm>
            <a:off x="6106318" y="1828800"/>
            <a:ext cx="1189037" cy="954087"/>
          </a:xfrm>
          <a:prstGeom prst="rect">
            <a:avLst/>
          </a:prstGeom>
          <a:noFill/>
          <a:ln w="9525">
            <a:noFill/>
            <a:miter lim="800000"/>
            <a:headEnd/>
            <a:tailEnd/>
          </a:ln>
        </p:spPr>
      </p:pic>
      <p:pic>
        <p:nvPicPr>
          <p:cNvPr id="14" name="Picture 11">
            <a:extLst>
              <a:ext uri="{FF2B5EF4-FFF2-40B4-BE49-F238E27FC236}">
                <a16:creationId xmlns:a16="http://schemas.microsoft.com/office/drawing/2014/main" id="{336E7E33-1B0C-47AB-93F4-2A9E85E6A347}"/>
              </a:ext>
            </a:extLst>
          </p:cNvPr>
          <p:cNvPicPr>
            <a:picLocks noChangeAspect="1" noChangeArrowheads="1"/>
          </p:cNvPicPr>
          <p:nvPr/>
        </p:nvPicPr>
        <p:blipFill>
          <a:blip r:embed="rId11" cstate="print"/>
          <a:srcRect/>
          <a:stretch>
            <a:fillRect/>
          </a:stretch>
        </p:blipFill>
        <p:spPr bwMode="auto">
          <a:xfrm>
            <a:off x="1991518" y="3886200"/>
            <a:ext cx="1338263" cy="661987"/>
          </a:xfrm>
          <a:prstGeom prst="rect">
            <a:avLst/>
          </a:prstGeom>
          <a:noFill/>
          <a:ln w="9525">
            <a:noFill/>
            <a:miter lim="800000"/>
            <a:headEnd/>
            <a:tailEnd/>
          </a:ln>
        </p:spPr>
      </p:pic>
      <p:pic>
        <p:nvPicPr>
          <p:cNvPr id="15" name="Picture 12">
            <a:extLst>
              <a:ext uri="{FF2B5EF4-FFF2-40B4-BE49-F238E27FC236}">
                <a16:creationId xmlns:a16="http://schemas.microsoft.com/office/drawing/2014/main" id="{F72FE119-A695-4F61-B2A1-D45EA19D1FDD}"/>
              </a:ext>
            </a:extLst>
          </p:cNvPr>
          <p:cNvPicPr>
            <a:picLocks noChangeAspect="1" noChangeArrowheads="1"/>
          </p:cNvPicPr>
          <p:nvPr/>
        </p:nvPicPr>
        <p:blipFill>
          <a:blip r:embed="rId12" cstate="print"/>
          <a:srcRect/>
          <a:stretch>
            <a:fillRect/>
          </a:stretch>
        </p:blipFill>
        <p:spPr bwMode="auto">
          <a:xfrm>
            <a:off x="3744118" y="3810000"/>
            <a:ext cx="1406525" cy="939815"/>
          </a:xfrm>
          <a:prstGeom prst="rect">
            <a:avLst/>
          </a:prstGeom>
          <a:noFill/>
          <a:ln w="9525">
            <a:noFill/>
            <a:miter lim="800000"/>
            <a:headEnd/>
            <a:tailEnd/>
          </a:ln>
        </p:spPr>
      </p:pic>
    </p:spTree>
    <p:extLst>
      <p:ext uri="{BB962C8B-B14F-4D97-AF65-F5344CB8AC3E}">
        <p14:creationId xmlns:p14="http://schemas.microsoft.com/office/powerpoint/2010/main" val="3153317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8161" cy="5464226"/>
          </a:xfrm>
          <a:prstGeom prst="rect">
            <a:avLst/>
          </a:prstGeom>
        </p:spPr>
      </p:pic>
    </p:spTree>
    <p:extLst>
      <p:ext uri="{BB962C8B-B14F-4D97-AF65-F5344CB8AC3E}">
        <p14:creationId xmlns:p14="http://schemas.microsoft.com/office/powerpoint/2010/main" val="205033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7228114" cy="381000"/>
          </a:xfrm>
        </p:spPr>
        <p:txBody>
          <a:bodyPr>
            <a:normAutofit fontScale="92500" lnSpcReduction="20000"/>
          </a:bodyPr>
          <a:lstStyle/>
          <a:p>
            <a:r>
              <a:rPr lang="en-US" dirty="0">
                <a:solidFill>
                  <a:srgbClr val="003399"/>
                </a:solidFill>
              </a:rPr>
              <a:t>Customer example</a:t>
            </a:r>
          </a:p>
        </p:txBody>
      </p:sp>
      <p:sp>
        <p:nvSpPr>
          <p:cNvPr id="3" name="Text Placeholder 2"/>
          <p:cNvSpPr>
            <a:spLocks noGrp="1"/>
          </p:cNvSpPr>
          <p:nvPr>
            <p:ph type="body" sz="quarter" idx="11"/>
          </p:nvPr>
        </p:nvSpPr>
        <p:spPr>
          <a:xfrm>
            <a:off x="163286" y="1524000"/>
            <a:ext cx="8686800" cy="4495800"/>
          </a:xfrm>
        </p:spPr>
        <p:txBody>
          <a:bodyPr>
            <a:normAutofit/>
          </a:bodyPr>
          <a:lstStyle/>
          <a:p>
            <a:r>
              <a:rPr lang="en-US" dirty="0"/>
              <a:t>Services company with</a:t>
            </a:r>
          </a:p>
          <a:p>
            <a:pPr lvl="1"/>
            <a:r>
              <a:rPr lang="en-US" dirty="0"/>
              <a:t>About 4000 users (involved in this analysis)</a:t>
            </a:r>
          </a:p>
          <a:p>
            <a:pPr lvl="1"/>
            <a:r>
              <a:rPr lang="en-US" dirty="0"/>
              <a:t>18 databases (discussions, Q&amp;A, etc. not correlated)</a:t>
            </a:r>
          </a:p>
          <a:p>
            <a:r>
              <a:rPr lang="en-US" dirty="0"/>
              <a:t>Wanted to pre-populate interests/skills inventory</a:t>
            </a:r>
          </a:p>
          <a:p>
            <a:pPr lvl="1"/>
            <a:r>
              <a:rPr lang="en-US" dirty="0"/>
              <a:t>Included	selected text fields (including subject) and rich text fields to find who talked about what the most. </a:t>
            </a:r>
          </a:p>
          <a:p>
            <a:pPr lvl="1"/>
            <a:r>
              <a:rPr lang="en-US" dirty="0"/>
              <a:t>Biggest problem was coming up with synonyms for skills (what terms relate to ‘security’) without overcounting</a:t>
            </a:r>
          </a:p>
          <a:p>
            <a:pPr lvl="1"/>
            <a:r>
              <a:rPr lang="en-US" dirty="0"/>
              <a:t>Identified new questions relating to ‘top contributors’</a:t>
            </a:r>
          </a:p>
          <a:p>
            <a:endParaRPr lang="en-US" dirty="0"/>
          </a:p>
        </p:txBody>
      </p:sp>
    </p:spTree>
    <p:extLst>
      <p:ext uri="{BB962C8B-B14F-4D97-AF65-F5344CB8AC3E}">
        <p14:creationId xmlns:p14="http://schemas.microsoft.com/office/powerpoint/2010/main" val="352516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8161" cy="5464226"/>
          </a:xfrm>
          <a:prstGeom prst="rect">
            <a:avLst/>
          </a:prstGeom>
        </p:spPr>
      </p:pic>
      <p:sp>
        <p:nvSpPr>
          <p:cNvPr id="3" name="TextBox 2">
            <a:extLst>
              <a:ext uri="{FF2B5EF4-FFF2-40B4-BE49-F238E27FC236}">
                <a16:creationId xmlns:a16="http://schemas.microsoft.com/office/drawing/2014/main" id="{358AC0EB-EBA6-4F94-864B-BB3F6DC45370}"/>
              </a:ext>
            </a:extLst>
          </p:cNvPr>
          <p:cNvSpPr txBox="1"/>
          <p:nvPr/>
        </p:nvSpPr>
        <p:spPr>
          <a:xfrm>
            <a:off x="76200" y="1371600"/>
            <a:ext cx="2895600" cy="523220"/>
          </a:xfrm>
          <a:prstGeom prst="rect">
            <a:avLst/>
          </a:prstGeom>
          <a:noFill/>
        </p:spPr>
        <p:txBody>
          <a:bodyPr wrap="square" rtlCol="0">
            <a:spAutoFit/>
          </a:bodyPr>
          <a:lstStyle/>
          <a:p>
            <a:r>
              <a:rPr lang="en-US" sz="2800" dirty="0">
                <a:solidFill>
                  <a:srgbClr val="00B050"/>
                </a:solidFill>
              </a:rPr>
              <a:t>Specific experts</a:t>
            </a:r>
          </a:p>
        </p:txBody>
      </p:sp>
    </p:spTree>
    <p:extLst>
      <p:ext uri="{BB962C8B-B14F-4D97-AF65-F5344CB8AC3E}">
        <p14:creationId xmlns:p14="http://schemas.microsoft.com/office/powerpoint/2010/main" val="8160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4273" cy="5461128"/>
          </a:xfrm>
          <a:prstGeom prst="rect">
            <a:avLst/>
          </a:prstGeom>
        </p:spPr>
      </p:pic>
      <p:sp>
        <p:nvSpPr>
          <p:cNvPr id="5" name="TextBox 4">
            <a:extLst>
              <a:ext uri="{FF2B5EF4-FFF2-40B4-BE49-F238E27FC236}">
                <a16:creationId xmlns:a16="http://schemas.microsoft.com/office/drawing/2014/main" id="{77FCFB89-F0D6-4EEB-8655-A74BA2ABA5FE}"/>
              </a:ext>
            </a:extLst>
          </p:cNvPr>
          <p:cNvSpPr txBox="1"/>
          <p:nvPr/>
        </p:nvSpPr>
        <p:spPr>
          <a:xfrm>
            <a:off x="152400" y="1447800"/>
            <a:ext cx="2590800" cy="954107"/>
          </a:xfrm>
          <a:prstGeom prst="rect">
            <a:avLst/>
          </a:prstGeom>
          <a:noFill/>
        </p:spPr>
        <p:txBody>
          <a:bodyPr wrap="square" rtlCol="0">
            <a:spAutoFit/>
          </a:bodyPr>
          <a:lstStyle/>
          <a:p>
            <a:r>
              <a:rPr lang="en-US" sz="2800" dirty="0">
                <a:solidFill>
                  <a:srgbClr val="00B050"/>
                </a:solidFill>
              </a:rPr>
              <a:t>Top tier of contributors</a:t>
            </a:r>
          </a:p>
        </p:txBody>
      </p:sp>
    </p:spTree>
    <p:extLst>
      <p:ext uri="{BB962C8B-B14F-4D97-AF65-F5344CB8AC3E}">
        <p14:creationId xmlns:p14="http://schemas.microsoft.com/office/powerpoint/2010/main" val="2041902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Unstructured to Structured</a:t>
            </a:r>
          </a:p>
        </p:txBody>
      </p:sp>
      <p:sp>
        <p:nvSpPr>
          <p:cNvPr id="3" name="Text Placeholder 2"/>
          <p:cNvSpPr>
            <a:spLocks noGrp="1"/>
          </p:cNvSpPr>
          <p:nvPr>
            <p:ph type="body" sz="quarter" idx="11"/>
          </p:nvPr>
        </p:nvSpPr>
        <p:spPr>
          <a:xfrm>
            <a:off x="381000" y="1600200"/>
            <a:ext cx="8686800" cy="3477875"/>
          </a:xfrm>
        </p:spPr>
        <p:txBody>
          <a:bodyPr>
            <a:normAutofit lnSpcReduction="10000"/>
          </a:bodyPr>
          <a:lstStyle/>
          <a:p>
            <a:r>
              <a:rPr lang="en-US" dirty="0"/>
              <a:t>Notes data is technically unstructured</a:t>
            </a:r>
          </a:p>
          <a:p>
            <a:pPr lvl="1"/>
            <a:r>
              <a:rPr lang="en-US" dirty="0"/>
              <a:t>Some data is functionally structured</a:t>
            </a:r>
          </a:p>
          <a:p>
            <a:pPr lvl="1"/>
            <a:r>
              <a:rPr lang="en-US" dirty="0"/>
              <a:t>Some data is semi-structured</a:t>
            </a:r>
          </a:p>
          <a:p>
            <a:pPr lvl="1"/>
            <a:r>
              <a:rPr lang="en-US" dirty="0"/>
              <a:t>Some data is functionally unstructured</a:t>
            </a:r>
          </a:p>
          <a:p>
            <a:r>
              <a:rPr lang="en-US" dirty="0"/>
              <a:t>Data analytics needs structured data</a:t>
            </a:r>
          </a:p>
          <a:p>
            <a:pPr lvl="1"/>
            <a:r>
              <a:rPr lang="en-US" dirty="0"/>
              <a:t>Discrete values (names, categories, attributes)</a:t>
            </a:r>
          </a:p>
          <a:p>
            <a:pPr lvl="1"/>
            <a:r>
              <a:rPr lang="en-US" dirty="0"/>
              <a:t>Boolean values (yes/no, 0/1, black/white)</a:t>
            </a:r>
          </a:p>
          <a:p>
            <a:pPr lvl="1"/>
            <a:r>
              <a:rPr lang="en-US" dirty="0"/>
              <a:t>Numbers (it’s all about the numbers!)</a:t>
            </a:r>
          </a:p>
        </p:txBody>
      </p:sp>
    </p:spTree>
    <p:extLst>
      <p:ext uri="{BB962C8B-B14F-4D97-AF65-F5344CB8AC3E}">
        <p14:creationId xmlns:p14="http://schemas.microsoft.com/office/powerpoint/2010/main" val="228244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Unstructured to Structured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762" y="2333625"/>
            <a:ext cx="5324475" cy="2190750"/>
          </a:xfrm>
          <a:prstGeom prst="rect">
            <a:avLst/>
          </a:prstGeom>
        </p:spPr>
      </p:pic>
    </p:spTree>
    <p:extLst>
      <p:ext uri="{BB962C8B-B14F-4D97-AF65-F5344CB8AC3E}">
        <p14:creationId xmlns:p14="http://schemas.microsoft.com/office/powerpoint/2010/main" val="168958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398" y="807725"/>
            <a:ext cx="4343400" cy="461665"/>
          </a:xfrm>
        </p:spPr>
        <p:txBody>
          <a:bodyPr/>
          <a:lstStyle/>
          <a:p>
            <a:r>
              <a:rPr lang="en-US" dirty="0">
                <a:solidFill>
                  <a:srgbClr val="003399"/>
                </a:solidFill>
              </a:rPr>
              <a:t>Unstructured to Structured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1" y="1489750"/>
            <a:ext cx="5324475" cy="2190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61" y="4648200"/>
            <a:ext cx="5476875" cy="1714500"/>
          </a:xfrm>
          <a:prstGeom prst="rect">
            <a:avLst/>
          </a:prstGeom>
        </p:spPr>
      </p:pic>
    </p:spTree>
    <p:extLst>
      <p:ext uri="{BB962C8B-B14F-4D97-AF65-F5344CB8AC3E}">
        <p14:creationId xmlns:p14="http://schemas.microsoft.com/office/powerpoint/2010/main" val="333828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57" y="655713"/>
            <a:ext cx="4343400" cy="461665"/>
          </a:xfrm>
        </p:spPr>
        <p:txBody>
          <a:bodyPr/>
          <a:lstStyle/>
          <a:p>
            <a:r>
              <a:rPr lang="en-US" dirty="0">
                <a:solidFill>
                  <a:srgbClr val="003399"/>
                </a:solidFill>
              </a:rPr>
              <a:t>Unstructured to Structured</a:t>
            </a:r>
          </a:p>
        </p:txBody>
      </p:sp>
      <p:sp>
        <p:nvSpPr>
          <p:cNvPr id="6" name="Text Placeholder 2"/>
          <p:cNvSpPr>
            <a:spLocks noGrp="1"/>
          </p:cNvSpPr>
          <p:nvPr>
            <p:ph type="body" sz="quarter" idx="11"/>
          </p:nvPr>
        </p:nvSpPr>
        <p:spPr>
          <a:xfrm>
            <a:off x="228598" y="5029200"/>
            <a:ext cx="8686800" cy="1742015"/>
          </a:xfrm>
        </p:spPr>
        <p:txBody>
          <a:bodyPr>
            <a:normAutofit lnSpcReduction="10000"/>
          </a:bodyPr>
          <a:lstStyle/>
          <a:p>
            <a:r>
              <a:rPr lang="en-US" dirty="0"/>
              <a:t>Don’t forget the related data</a:t>
            </a:r>
          </a:p>
          <a:p>
            <a:pPr lvl="1"/>
            <a:r>
              <a:rPr lang="en-US" dirty="0"/>
              <a:t>Quantity of each type of fruit</a:t>
            </a:r>
          </a:p>
          <a:p>
            <a:pPr lvl="1"/>
            <a:r>
              <a:rPr lang="en-US" dirty="0"/>
              <a:t>Total weight of each type of fruit</a:t>
            </a:r>
          </a:p>
          <a:p>
            <a:pPr lvl="1"/>
            <a:r>
              <a:rPr lang="en-US" dirty="0"/>
              <a:t>Age of each shipment, percentage bad, etc. etc.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1" y="1027495"/>
            <a:ext cx="5324475" cy="2190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61" y="3218245"/>
            <a:ext cx="5476875" cy="1714500"/>
          </a:xfrm>
          <a:prstGeom prst="rect">
            <a:avLst/>
          </a:prstGeom>
        </p:spPr>
      </p:pic>
    </p:spTree>
    <p:extLst>
      <p:ext uri="{BB962C8B-B14F-4D97-AF65-F5344CB8AC3E}">
        <p14:creationId xmlns:p14="http://schemas.microsoft.com/office/powerpoint/2010/main" val="582319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924800" cy="461665"/>
          </a:xfrm>
        </p:spPr>
        <p:txBody>
          <a:bodyPr>
            <a:normAutofit/>
          </a:bodyPr>
          <a:lstStyle/>
          <a:p>
            <a:r>
              <a:rPr lang="en-US" dirty="0">
                <a:solidFill>
                  <a:srgbClr val="003399"/>
                </a:solidFill>
              </a:rPr>
              <a:t>Special considerations for Notes data</a:t>
            </a:r>
          </a:p>
        </p:txBody>
      </p:sp>
      <p:sp>
        <p:nvSpPr>
          <p:cNvPr id="3" name="Text Placeholder 2"/>
          <p:cNvSpPr>
            <a:spLocks noGrp="1"/>
          </p:cNvSpPr>
          <p:nvPr>
            <p:ph type="body" sz="quarter" idx="11"/>
          </p:nvPr>
        </p:nvSpPr>
        <p:spPr>
          <a:xfrm>
            <a:off x="381000" y="1600200"/>
            <a:ext cx="8686800" cy="4724400"/>
          </a:xfrm>
        </p:spPr>
        <p:txBody>
          <a:bodyPr>
            <a:normAutofit fontScale="92500" lnSpcReduction="10000"/>
          </a:bodyPr>
          <a:lstStyle/>
          <a:p>
            <a:r>
              <a:rPr lang="en-US" dirty="0"/>
              <a:t>Temporary normalizing: </a:t>
            </a:r>
            <a:r>
              <a:rPr lang="en-US" b="0" dirty="0"/>
              <a:t>trimming, same casing, elimination of punctuation/paragraphs</a:t>
            </a:r>
          </a:p>
          <a:p>
            <a:pPr lvl="1"/>
            <a:r>
              <a:rPr lang="en-US" b="0" dirty="0"/>
              <a:t>I am Superman.</a:t>
            </a:r>
          </a:p>
          <a:p>
            <a:pPr lvl="1"/>
            <a:r>
              <a:rPr lang="en-US" b="0" dirty="0"/>
              <a:t>“I AM” Superman</a:t>
            </a:r>
          </a:p>
          <a:p>
            <a:pPr lvl="1"/>
            <a:r>
              <a:rPr lang="en-US" b="0" dirty="0"/>
              <a:t>I am SUPERMAN!</a:t>
            </a:r>
          </a:p>
          <a:p>
            <a:pPr lvl="1"/>
            <a:r>
              <a:rPr lang="en-US" dirty="0"/>
              <a:t>I am </a:t>
            </a:r>
            <a:r>
              <a:rPr lang="en-US" dirty="0">
                <a:solidFill>
                  <a:srgbClr val="C00000"/>
                </a:solidFill>
              </a:rPr>
              <a:t>SUPERMAN!</a:t>
            </a:r>
          </a:p>
          <a:p>
            <a:pPr lvl="1"/>
            <a:r>
              <a:rPr lang="en-US" b="0" dirty="0">
                <a:solidFill>
                  <a:schemeClr val="tx1"/>
                </a:solidFill>
              </a:rPr>
              <a:t>All become </a:t>
            </a:r>
            <a:r>
              <a:rPr lang="en-US" dirty="0">
                <a:solidFill>
                  <a:schemeClr val="tx1"/>
                </a:solidFill>
              </a:rPr>
              <a:t>[I am superman]</a:t>
            </a:r>
            <a:endParaRPr lang="en-US" b="0" dirty="0">
              <a:solidFill>
                <a:schemeClr val="tx1"/>
              </a:solidFill>
            </a:endParaRPr>
          </a:p>
          <a:p>
            <a:r>
              <a:rPr lang="en-US" dirty="0"/>
              <a:t>Multi-value items: </a:t>
            </a:r>
            <a:r>
              <a:rPr lang="en-US" b="0" dirty="0"/>
              <a:t>may need to separate and duplicate other values</a:t>
            </a:r>
            <a:endParaRPr lang="en-US" dirty="0"/>
          </a:p>
          <a:p>
            <a:r>
              <a:rPr lang="en-US" dirty="0"/>
              <a:t>Rendering: </a:t>
            </a:r>
            <a:r>
              <a:rPr lang="en-US" b="0" dirty="0"/>
              <a:t>can minimize implementation differences in some cases </a:t>
            </a:r>
          </a:p>
        </p:txBody>
      </p:sp>
    </p:spTree>
    <p:extLst>
      <p:ext uri="{BB962C8B-B14F-4D97-AF65-F5344CB8AC3E}">
        <p14:creationId xmlns:p14="http://schemas.microsoft.com/office/powerpoint/2010/main" val="3372724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7228114" cy="381000"/>
          </a:xfrm>
        </p:spPr>
        <p:txBody>
          <a:bodyPr>
            <a:normAutofit fontScale="92500" lnSpcReduction="20000"/>
          </a:bodyPr>
          <a:lstStyle/>
          <a:p>
            <a:r>
              <a:rPr lang="en-US" dirty="0">
                <a:solidFill>
                  <a:srgbClr val="003399"/>
                </a:solidFill>
              </a:rPr>
              <a:t>Customer example</a:t>
            </a:r>
          </a:p>
        </p:txBody>
      </p:sp>
      <p:sp>
        <p:nvSpPr>
          <p:cNvPr id="3" name="Text Placeholder 2"/>
          <p:cNvSpPr>
            <a:spLocks noGrp="1"/>
          </p:cNvSpPr>
          <p:nvPr>
            <p:ph type="body" sz="quarter" idx="11"/>
          </p:nvPr>
        </p:nvSpPr>
        <p:spPr>
          <a:xfrm>
            <a:off x="163286" y="1524000"/>
            <a:ext cx="8686800" cy="4495800"/>
          </a:xfrm>
        </p:spPr>
        <p:txBody>
          <a:bodyPr>
            <a:normAutofit/>
          </a:bodyPr>
          <a:lstStyle/>
          <a:p>
            <a:r>
              <a:rPr lang="en-US" dirty="0"/>
              <a:t>Canadian company with extensive historical textual data </a:t>
            </a:r>
          </a:p>
          <a:p>
            <a:r>
              <a:rPr lang="en-US" dirty="0"/>
              <a:t>Wanted to create suggestion list for bullet items</a:t>
            </a:r>
          </a:p>
          <a:p>
            <a:pPr lvl="1"/>
            <a:r>
              <a:rPr lang="en-US" dirty="0"/>
              <a:t>Collection of all bullet lists stripped (temporarily normalized) and rendered to MD5 hash</a:t>
            </a:r>
          </a:p>
          <a:p>
            <a:pPr lvl="1"/>
            <a:r>
              <a:rPr lang="en-US" dirty="0"/>
              <a:t>When a user selected a bullet item, they could pop up a set of other points made when that was made</a:t>
            </a:r>
          </a:p>
          <a:p>
            <a:endParaRPr lang="en-US" dirty="0"/>
          </a:p>
        </p:txBody>
      </p:sp>
    </p:spTree>
    <p:extLst>
      <p:ext uri="{BB962C8B-B14F-4D97-AF65-F5344CB8AC3E}">
        <p14:creationId xmlns:p14="http://schemas.microsoft.com/office/powerpoint/2010/main" val="291665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Introduction</a:t>
            </a:r>
          </a:p>
        </p:txBody>
      </p:sp>
      <p:sp>
        <p:nvSpPr>
          <p:cNvPr id="3" name="Text Placeholder 2"/>
          <p:cNvSpPr>
            <a:spLocks noGrp="1"/>
          </p:cNvSpPr>
          <p:nvPr>
            <p:ph type="body" sz="quarter" idx="11"/>
          </p:nvPr>
        </p:nvSpPr>
        <p:spPr>
          <a:xfrm>
            <a:off x="228600" y="1676400"/>
            <a:ext cx="8686800" cy="4142673"/>
          </a:xfrm>
        </p:spPr>
        <p:txBody>
          <a:bodyPr>
            <a:normAutofit/>
          </a:bodyPr>
          <a:lstStyle/>
          <a:p>
            <a:pPr marL="0" indent="0">
              <a:buNone/>
            </a:pPr>
            <a:r>
              <a:rPr lang="en-US" sz="4000" dirty="0"/>
              <a:t>Ben </a:t>
            </a:r>
            <a:r>
              <a:rPr lang="en-US" sz="4000" dirty="0" err="1"/>
              <a:t>Langhinrichs</a:t>
            </a:r>
            <a:br>
              <a:rPr lang="en-US" sz="4000" dirty="0"/>
            </a:br>
            <a:r>
              <a:rPr lang="en-US" dirty="0"/>
              <a:t>President, Genii Software</a:t>
            </a:r>
            <a:br>
              <a:rPr lang="en-US" dirty="0"/>
            </a:br>
            <a:br>
              <a:rPr lang="en-US" dirty="0"/>
            </a:br>
            <a:endParaRPr lang="en-US" dirty="0"/>
          </a:p>
          <a:p>
            <a:pPr marL="0" indent="0">
              <a:buNone/>
            </a:pPr>
            <a:r>
              <a:rPr lang="en-US" dirty="0"/>
              <a:t>Author, thinker, poet, software designer</a:t>
            </a:r>
          </a:p>
        </p:txBody>
      </p:sp>
    </p:spTree>
    <p:extLst>
      <p:ext uri="{BB962C8B-B14F-4D97-AF65-F5344CB8AC3E}">
        <p14:creationId xmlns:p14="http://schemas.microsoft.com/office/powerpoint/2010/main" val="4275746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5867400" cy="461665"/>
          </a:xfrm>
        </p:spPr>
        <p:txBody>
          <a:bodyPr>
            <a:normAutofit/>
          </a:bodyPr>
          <a:lstStyle/>
          <a:p>
            <a:r>
              <a:rPr lang="en-US" dirty="0">
                <a:solidFill>
                  <a:srgbClr val="003399"/>
                </a:solidFill>
              </a:rPr>
              <a:t>Multi-Value Logical units in documents</a:t>
            </a:r>
          </a:p>
        </p:txBody>
      </p:sp>
      <p:sp>
        <p:nvSpPr>
          <p:cNvPr id="3" name="Text Placeholder 2"/>
          <p:cNvSpPr>
            <a:spLocks noGrp="1"/>
          </p:cNvSpPr>
          <p:nvPr>
            <p:ph type="body" sz="quarter" idx="11"/>
          </p:nvPr>
        </p:nvSpPr>
        <p:spPr>
          <a:xfrm>
            <a:off x="152400" y="1600200"/>
            <a:ext cx="8686800" cy="5035225"/>
          </a:xfrm>
        </p:spPr>
        <p:txBody>
          <a:bodyPr>
            <a:normAutofit/>
          </a:bodyPr>
          <a:lstStyle/>
          <a:p>
            <a:r>
              <a:rPr lang="en-US" dirty="0"/>
              <a:t>Fields</a:t>
            </a:r>
          </a:p>
          <a:p>
            <a:pPr lvl="1"/>
            <a:r>
              <a:rPr lang="en-US" dirty="0"/>
              <a:t>Separate fields could be separate units</a:t>
            </a:r>
          </a:p>
          <a:p>
            <a:pPr lvl="1"/>
            <a:r>
              <a:rPr lang="en-US" dirty="0"/>
              <a:t>Multi-value field could be one unit per value (especially linked to other documents)</a:t>
            </a:r>
          </a:p>
          <a:p>
            <a:r>
              <a:rPr lang="en-US" dirty="0"/>
              <a:t>Rich text </a:t>
            </a:r>
          </a:p>
          <a:p>
            <a:pPr lvl="1"/>
            <a:r>
              <a:rPr lang="en-US" dirty="0"/>
              <a:t>Sections</a:t>
            </a:r>
          </a:p>
          <a:p>
            <a:pPr lvl="1"/>
            <a:r>
              <a:rPr lang="en-US" dirty="0"/>
              <a:t>Tables or table rows</a:t>
            </a:r>
          </a:p>
          <a:p>
            <a:pPr lvl="1"/>
            <a:r>
              <a:rPr lang="en-US" dirty="0"/>
              <a:t>Paragraphs</a:t>
            </a:r>
          </a:p>
          <a:p>
            <a:pPr lvl="1"/>
            <a:r>
              <a:rPr lang="en-US" dirty="0"/>
              <a:t>List items</a:t>
            </a:r>
          </a:p>
          <a:p>
            <a:pPr lvl="1"/>
            <a:r>
              <a:rPr lang="en-US" dirty="0"/>
              <a:t>Images</a:t>
            </a:r>
          </a:p>
          <a:p>
            <a:pPr lvl="1"/>
            <a:r>
              <a:rPr lang="en-US" dirty="0"/>
              <a:t>Attachments, including contents</a:t>
            </a:r>
          </a:p>
        </p:txBody>
      </p:sp>
    </p:spTree>
    <p:extLst>
      <p:ext uri="{BB962C8B-B14F-4D97-AF65-F5344CB8AC3E}">
        <p14:creationId xmlns:p14="http://schemas.microsoft.com/office/powerpoint/2010/main" val="307213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620000" cy="461665"/>
          </a:xfrm>
        </p:spPr>
        <p:txBody>
          <a:bodyPr>
            <a:normAutofit/>
          </a:bodyPr>
          <a:lstStyle/>
          <a:p>
            <a:r>
              <a:rPr lang="en-US" dirty="0">
                <a:solidFill>
                  <a:srgbClr val="003399"/>
                </a:solidFill>
              </a:rPr>
              <a:t>Narrative data for Cognitive 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1371600"/>
            <a:ext cx="5324475" cy="2190750"/>
          </a:xfrm>
          <a:prstGeom prst="rect">
            <a:avLst/>
          </a:prstGeom>
        </p:spPr>
      </p:pic>
      <p:sp>
        <p:nvSpPr>
          <p:cNvPr id="3" name="TextBox 2"/>
          <p:cNvSpPr txBox="1"/>
          <p:nvPr/>
        </p:nvSpPr>
        <p:spPr>
          <a:xfrm>
            <a:off x="304800" y="3886200"/>
            <a:ext cx="8534400" cy="2308324"/>
          </a:xfrm>
          <a:prstGeom prst="rect">
            <a:avLst/>
          </a:prstGeom>
          <a:noFill/>
        </p:spPr>
        <p:txBody>
          <a:bodyPr wrap="square" rtlCol="0">
            <a:spAutoFit/>
          </a:bodyPr>
          <a:lstStyle/>
          <a:p>
            <a:r>
              <a:rPr lang="en-US" i="1" dirty="0"/>
              <a:t>Thursday, oranges were twice the price of the week before, and the quality was iffy. Supplier told us that Hurricane Rohit wiped out most of the citrus crop. On the other hand, they had some good Granny Smith and Macintosh apples, so we doubled up to 40 crates on those and only got three of oranges. We need to get an apple pie recipe in the weekly flier. </a:t>
            </a:r>
            <a:r>
              <a:rPr lang="en-US" dirty="0"/>
              <a:t>– Ron in purchasing</a:t>
            </a:r>
          </a:p>
          <a:p>
            <a:endParaRPr lang="en-US" dirty="0"/>
          </a:p>
          <a:p>
            <a:r>
              <a:rPr lang="en-US" i="1" dirty="0"/>
              <a:t>Granny Smiths are very tart, but Janice found a recipe which uses them. If it works, we’ll double up on apples next week as well.</a:t>
            </a:r>
            <a:r>
              <a:rPr lang="en-US" dirty="0"/>
              <a:t> – Javier (supervisor) </a:t>
            </a:r>
          </a:p>
        </p:txBody>
      </p:sp>
    </p:spTree>
    <p:extLst>
      <p:ext uri="{BB962C8B-B14F-4D97-AF65-F5344CB8AC3E}">
        <p14:creationId xmlns:p14="http://schemas.microsoft.com/office/powerpoint/2010/main" val="103888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816429"/>
          </a:xfrm>
        </p:spPr>
        <p:txBody>
          <a:bodyPr>
            <a:normAutofit lnSpcReduction="10000"/>
          </a:bodyPr>
          <a:lstStyle/>
          <a:p>
            <a:r>
              <a:rPr lang="en-US" dirty="0"/>
              <a:t>There are various tools for finding data:</a:t>
            </a:r>
          </a:p>
          <a:p>
            <a:pPr lvl="1"/>
            <a:r>
              <a:rPr lang="en-US" dirty="0"/>
              <a:t>Notes views</a:t>
            </a:r>
          </a:p>
          <a:p>
            <a:pPr lvl="1"/>
            <a:r>
              <a:rPr lang="en-US" dirty="0"/>
              <a:t>Exporting a view to CSV</a:t>
            </a:r>
          </a:p>
          <a:p>
            <a:pPr lvl="1"/>
            <a:r>
              <a:rPr lang="en-US" dirty="0"/>
              <a:t>Generating customized JSON with an agent</a:t>
            </a:r>
          </a:p>
          <a:p>
            <a:pPr lvl="1"/>
            <a:r>
              <a:rPr lang="en-US" dirty="0"/>
              <a:t>Generating JSON with Domino Access Services URLs (REST) </a:t>
            </a:r>
          </a:p>
          <a:p>
            <a:pPr lvl="1"/>
            <a:r>
              <a:rPr lang="en-US" dirty="0"/>
              <a:t>Extracting rich text elements with native Notes </a:t>
            </a:r>
            <a:r>
              <a:rPr lang="en-US" dirty="0" err="1"/>
              <a:t>LotusScript</a:t>
            </a:r>
            <a:r>
              <a:rPr lang="en-US" dirty="0"/>
              <a:t> and Java classes</a:t>
            </a:r>
          </a:p>
          <a:p>
            <a:pPr lvl="1"/>
            <a:r>
              <a:rPr lang="en-US" dirty="0"/>
              <a:t>Export to DXL and process as XML</a:t>
            </a:r>
          </a:p>
          <a:p>
            <a:pPr lvl="1"/>
            <a:r>
              <a:rPr lang="en-US" dirty="0"/>
              <a:t>Third party tools such as our Midas LSX</a:t>
            </a:r>
          </a:p>
          <a:p>
            <a:pPr lvl="1"/>
            <a:r>
              <a:rPr lang="en-US" dirty="0"/>
              <a:t>Analysis through screen scraping</a:t>
            </a:r>
          </a:p>
          <a:p>
            <a:endParaRPr lang="en-US" dirty="0"/>
          </a:p>
        </p:txBody>
      </p:sp>
    </p:spTree>
    <p:extLst>
      <p:ext uri="{BB962C8B-B14F-4D97-AF65-F5344CB8AC3E}">
        <p14:creationId xmlns:p14="http://schemas.microsoft.com/office/powerpoint/2010/main" val="850031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63286" y="1600200"/>
            <a:ext cx="8686800" cy="4807470"/>
          </a:xfrm>
        </p:spPr>
        <p:txBody>
          <a:bodyPr/>
          <a:lstStyle/>
          <a:p>
            <a:r>
              <a:rPr lang="en-US" dirty="0"/>
              <a:t>Notes views - Pros</a:t>
            </a:r>
          </a:p>
          <a:p>
            <a:pPr lvl="1"/>
            <a:r>
              <a:rPr lang="en-US" dirty="0"/>
              <a:t>Easy to create</a:t>
            </a:r>
          </a:p>
          <a:p>
            <a:pPr lvl="1"/>
            <a:r>
              <a:rPr lang="en-US" dirty="0"/>
              <a:t>Categorization helps you put data in buckets</a:t>
            </a:r>
          </a:p>
          <a:p>
            <a:pPr lvl="1"/>
            <a:r>
              <a:rPr lang="en-US" dirty="0"/>
              <a:t>Formulas allow you to massage the data</a:t>
            </a:r>
          </a:p>
          <a:p>
            <a:pPr lvl="1"/>
            <a:r>
              <a:rPr lang="en-US" dirty="0"/>
              <a:t>You can export a view to CSV</a:t>
            </a:r>
          </a:p>
          <a:p>
            <a:r>
              <a:rPr lang="en-US" dirty="0"/>
              <a:t>Notes views - Cons</a:t>
            </a:r>
          </a:p>
          <a:p>
            <a:pPr lvl="1"/>
            <a:r>
              <a:rPr lang="en-US" dirty="0"/>
              <a:t>Only summary values available</a:t>
            </a:r>
          </a:p>
          <a:p>
            <a:pPr lvl="1"/>
            <a:r>
              <a:rPr lang="en-US" dirty="0"/>
              <a:t>One line per record</a:t>
            </a:r>
          </a:p>
          <a:p>
            <a:pPr lvl="1"/>
            <a:r>
              <a:rPr lang="en-US" dirty="0"/>
              <a:t>One record per line</a:t>
            </a:r>
          </a:p>
          <a:p>
            <a:pPr lvl="1"/>
            <a:r>
              <a:rPr lang="en-US" dirty="0"/>
              <a:t>Mostly a manual technique</a:t>
            </a:r>
          </a:p>
        </p:txBody>
      </p:sp>
    </p:spTree>
    <p:extLst>
      <p:ext uri="{BB962C8B-B14F-4D97-AF65-F5344CB8AC3E}">
        <p14:creationId xmlns:p14="http://schemas.microsoft.com/office/powerpoint/2010/main" val="2488616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003899"/>
          </a:xfrm>
        </p:spPr>
        <p:txBody>
          <a:bodyPr/>
          <a:lstStyle/>
          <a:p>
            <a:r>
              <a:rPr lang="en-US" dirty="0"/>
              <a:t>Exporting a view to CSV</a:t>
            </a:r>
          </a:p>
          <a:p>
            <a:pPr lvl="1"/>
            <a:r>
              <a:rPr lang="en-US" dirty="0"/>
              <a:t>Easy to do</a:t>
            </a:r>
          </a:p>
          <a:p>
            <a:pPr lvl="1"/>
            <a:r>
              <a:rPr lang="en-US" dirty="0"/>
              <a:t>Make sure to save with .csv extension</a:t>
            </a:r>
          </a:p>
          <a:p>
            <a:pPr lvl="1"/>
            <a:r>
              <a:rPr lang="en-US" dirty="0"/>
              <a:t>Make sure to include column titles and make them unique and useful</a:t>
            </a:r>
          </a:p>
          <a:p>
            <a:pPr lvl="1"/>
            <a:r>
              <a:rPr lang="en-US" dirty="0"/>
              <a:t>Not categorization</a:t>
            </a:r>
          </a:p>
        </p:txBody>
      </p:sp>
    </p:spTree>
    <p:extLst>
      <p:ext uri="{BB962C8B-B14F-4D97-AF65-F5344CB8AC3E}">
        <p14:creationId xmlns:p14="http://schemas.microsoft.com/office/powerpoint/2010/main" val="231439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003899"/>
          </a:xfrm>
        </p:spPr>
        <p:txBody>
          <a:bodyPr>
            <a:normAutofit/>
          </a:bodyPr>
          <a:lstStyle/>
          <a:p>
            <a:r>
              <a:rPr lang="en-US" dirty="0"/>
              <a:t>Generating customized JSON with an agent</a:t>
            </a:r>
          </a:p>
          <a:p>
            <a:pPr lvl="1"/>
            <a:r>
              <a:rPr lang="en-US" dirty="0"/>
              <a:t>Fairly easy to do</a:t>
            </a:r>
          </a:p>
          <a:p>
            <a:pPr lvl="1"/>
            <a:r>
              <a:rPr lang="en-US" dirty="0"/>
              <a:t>Very flexible, as you can pull data from anywhere</a:t>
            </a:r>
          </a:p>
          <a:p>
            <a:pPr lvl="1"/>
            <a:r>
              <a:rPr lang="en-US" dirty="0"/>
              <a:t>Possible to use view to generate some field values</a:t>
            </a:r>
          </a:p>
          <a:p>
            <a:pPr lvl="1"/>
            <a:r>
              <a:rPr lang="en-US" dirty="0"/>
              <a:t>Name the agent with a .</a:t>
            </a:r>
            <a:r>
              <a:rPr lang="en-US" dirty="0" err="1"/>
              <a:t>json</a:t>
            </a:r>
            <a:r>
              <a:rPr lang="en-US" dirty="0"/>
              <a:t> extension for opaque use</a:t>
            </a:r>
          </a:p>
          <a:p>
            <a:pPr lvl="1"/>
            <a:r>
              <a:rPr lang="en-US" dirty="0"/>
              <a:t>All data must be carefully massaged to get clean JSON</a:t>
            </a:r>
          </a:p>
          <a:p>
            <a:pPr lvl="1"/>
            <a:r>
              <a:rPr lang="en-US" dirty="0"/>
              <a:t>Fairly static, requiring developer assistance to modify</a:t>
            </a:r>
          </a:p>
        </p:txBody>
      </p:sp>
    </p:spTree>
    <p:extLst>
      <p:ext uri="{BB962C8B-B14F-4D97-AF65-F5344CB8AC3E}">
        <p14:creationId xmlns:p14="http://schemas.microsoft.com/office/powerpoint/2010/main" val="112168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003899"/>
          </a:xfrm>
        </p:spPr>
        <p:txBody>
          <a:bodyPr>
            <a:normAutofit/>
          </a:bodyPr>
          <a:lstStyle/>
          <a:p>
            <a:r>
              <a:rPr lang="en-US" dirty="0"/>
              <a:t>Generating JSON with Domino Access Services</a:t>
            </a:r>
          </a:p>
          <a:p>
            <a:pPr lvl="1"/>
            <a:r>
              <a:rPr lang="en-US" dirty="0"/>
              <a:t>Easy to do</a:t>
            </a:r>
          </a:p>
          <a:p>
            <a:pPr lvl="1"/>
            <a:r>
              <a:rPr lang="en-US" dirty="0"/>
              <a:t>Pretty much get everything</a:t>
            </a:r>
          </a:p>
          <a:p>
            <a:pPr lvl="1"/>
            <a:r>
              <a:rPr lang="en-US" dirty="0"/>
              <a:t>Requires permissions for everything</a:t>
            </a:r>
          </a:p>
          <a:p>
            <a:pPr lvl="1"/>
            <a:r>
              <a:rPr lang="en-US" dirty="0"/>
              <a:t>Security issues above my pay grade</a:t>
            </a:r>
          </a:p>
        </p:txBody>
      </p:sp>
    </p:spTree>
    <p:extLst>
      <p:ext uri="{BB962C8B-B14F-4D97-AF65-F5344CB8AC3E}">
        <p14:creationId xmlns:p14="http://schemas.microsoft.com/office/powerpoint/2010/main" val="169305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1742015"/>
          </a:xfrm>
        </p:spPr>
        <p:txBody>
          <a:bodyPr>
            <a:normAutofit lnSpcReduction="10000"/>
          </a:bodyPr>
          <a:lstStyle/>
          <a:p>
            <a:r>
              <a:rPr lang="en-US" dirty="0"/>
              <a:t>Exporting rich text elements with Notes classes</a:t>
            </a:r>
          </a:p>
          <a:p>
            <a:pPr lvl="1"/>
            <a:r>
              <a:rPr lang="en-US" dirty="0"/>
              <a:t>Extract the parts you want and write out to CSV or JSON</a:t>
            </a:r>
          </a:p>
          <a:p>
            <a:pPr lvl="1"/>
            <a:r>
              <a:rPr lang="en-US" dirty="0"/>
              <a:t>Extract the parts you want and write to temp items or docs</a:t>
            </a:r>
          </a:p>
          <a:p>
            <a:pPr lvl="1"/>
            <a:r>
              <a:rPr lang="en-US" dirty="0"/>
              <a:t>Choose how to flatten multiple values (discuss!)</a:t>
            </a:r>
          </a:p>
        </p:txBody>
      </p:sp>
    </p:spTree>
    <p:extLst>
      <p:ext uri="{BB962C8B-B14F-4D97-AF65-F5344CB8AC3E}">
        <p14:creationId xmlns:p14="http://schemas.microsoft.com/office/powerpoint/2010/main" val="2780676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0629"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477875"/>
          </a:xfrm>
        </p:spPr>
        <p:txBody>
          <a:bodyPr/>
          <a:lstStyle/>
          <a:p>
            <a:r>
              <a:rPr lang="en-US" dirty="0"/>
              <a:t>Exporting rich text elements with DXL</a:t>
            </a:r>
          </a:p>
          <a:p>
            <a:pPr lvl="1"/>
            <a:r>
              <a:rPr lang="en-US" dirty="0"/>
              <a:t>DXL is XML</a:t>
            </a:r>
          </a:p>
          <a:p>
            <a:pPr lvl="1"/>
            <a:r>
              <a:rPr lang="en-US" dirty="0"/>
              <a:t>Extract the field or range or whole document</a:t>
            </a:r>
          </a:p>
          <a:p>
            <a:pPr lvl="1"/>
            <a:r>
              <a:rPr lang="en-US" dirty="0"/>
              <a:t>Parse and process with SAX parser or Transform</a:t>
            </a:r>
          </a:p>
          <a:p>
            <a:pPr lvl="1"/>
            <a:r>
              <a:rPr lang="en-US" dirty="0"/>
              <a:t>Work either with XML or extract to CSV</a:t>
            </a:r>
          </a:p>
          <a:p>
            <a:pPr lvl="1"/>
            <a:r>
              <a:rPr lang="en-US" dirty="0"/>
              <a:t>Choose how to flatten multiple values</a:t>
            </a:r>
          </a:p>
          <a:p>
            <a:pPr lvl="1"/>
            <a:endParaRPr lang="en-US" dirty="0"/>
          </a:p>
        </p:txBody>
      </p:sp>
    </p:spTree>
    <p:extLst>
      <p:ext uri="{BB962C8B-B14F-4D97-AF65-F5344CB8AC3E}">
        <p14:creationId xmlns:p14="http://schemas.microsoft.com/office/powerpoint/2010/main" val="1340789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2579168"/>
          </a:xfrm>
        </p:spPr>
        <p:txBody>
          <a:bodyPr>
            <a:normAutofit lnSpcReduction="10000"/>
          </a:bodyPr>
          <a:lstStyle/>
          <a:p>
            <a:r>
              <a:rPr lang="en-US" dirty="0"/>
              <a:t>There are various tools for analyzing and visualizing data:</a:t>
            </a:r>
          </a:p>
          <a:p>
            <a:pPr lvl="1"/>
            <a:r>
              <a:rPr lang="en-US" dirty="0"/>
              <a:t>In place analysis with Notes agents</a:t>
            </a:r>
          </a:p>
          <a:p>
            <a:pPr lvl="1"/>
            <a:r>
              <a:rPr lang="en-US" dirty="0"/>
              <a:t>Excel and other spreadsheets</a:t>
            </a:r>
          </a:p>
          <a:p>
            <a:pPr lvl="1"/>
            <a:r>
              <a:rPr lang="en-US" dirty="0"/>
              <a:t>SQL systems that allow import of CSV or XML</a:t>
            </a:r>
          </a:p>
          <a:p>
            <a:pPr lvl="1"/>
            <a:r>
              <a:rPr lang="en-US" dirty="0"/>
              <a:t>Power BI, Excel, Tableau and other data visualization tools</a:t>
            </a:r>
          </a:p>
        </p:txBody>
      </p:sp>
    </p:spTree>
    <p:extLst>
      <p:ext uri="{BB962C8B-B14F-4D97-AF65-F5344CB8AC3E}">
        <p14:creationId xmlns:p14="http://schemas.microsoft.com/office/powerpoint/2010/main" val="38499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066800"/>
            <a:ext cx="4419600" cy="3962400"/>
          </a:xfrm>
        </p:spPr>
        <p:txBody>
          <a:bodyPr/>
          <a:lstStyle/>
          <a:p>
            <a:pPr marL="0" indent="0"/>
            <a:r>
              <a:rPr lang="en-US" dirty="0">
                <a:solidFill>
                  <a:srgbClr val="003399"/>
                </a:solidFill>
              </a:rPr>
              <a:t>When I am not developing software, I write children’s books and draw pictures.</a:t>
            </a:r>
          </a:p>
          <a:p>
            <a:pPr marL="0" indent="0"/>
            <a:endParaRPr lang="en-US" dirty="0">
              <a:solidFill>
                <a:srgbClr val="003399"/>
              </a:solidFill>
            </a:endParaRPr>
          </a:p>
          <a:p>
            <a:pPr marL="0" indent="0"/>
            <a:r>
              <a:rPr lang="en-US" dirty="0">
                <a:solidFill>
                  <a:srgbClr val="003399"/>
                </a:solidFill>
              </a:rPr>
              <a:t>DANGER TASTES DREADFUL, fantasy adventure for 7-12 year </a:t>
            </a:r>
            <a:r>
              <a:rPr lang="en-US" dirty="0" err="1">
                <a:solidFill>
                  <a:srgbClr val="003399"/>
                </a:solidFill>
              </a:rPr>
              <a:t>olds</a:t>
            </a:r>
            <a:r>
              <a:rPr lang="en-US" dirty="0">
                <a:solidFill>
                  <a:srgbClr val="003399"/>
                </a:solidFill>
              </a:rPr>
              <a:t>, is due out August 14</a:t>
            </a:r>
            <a:r>
              <a:rPr lang="en-US" baseline="30000" dirty="0">
                <a:solidFill>
                  <a:srgbClr val="003399"/>
                </a:solidFill>
              </a:rPr>
              <a:t>th</a:t>
            </a:r>
            <a:r>
              <a:rPr lang="en-US" dirty="0">
                <a:solidFill>
                  <a:srgbClr val="003399"/>
                </a:solidFill>
              </a:rPr>
              <a:t> from Clean Reads (but you can preorder now).</a:t>
            </a:r>
          </a:p>
        </p:txBody>
      </p:sp>
      <p:pic>
        <p:nvPicPr>
          <p:cNvPr id="5" name="Picture 4">
            <a:extLst>
              <a:ext uri="{FF2B5EF4-FFF2-40B4-BE49-F238E27FC236}">
                <a16:creationId xmlns:a16="http://schemas.microsoft.com/office/drawing/2014/main" id="{48645AF2-FA2D-4628-AB89-75375CE0F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72353"/>
            <a:ext cx="4112744" cy="6172200"/>
          </a:xfrm>
          <a:prstGeom prst="rect">
            <a:avLst/>
          </a:prstGeom>
        </p:spPr>
      </p:pic>
    </p:spTree>
    <p:extLst>
      <p:ext uri="{BB962C8B-B14F-4D97-AF65-F5344CB8AC3E}">
        <p14:creationId xmlns:p14="http://schemas.microsoft.com/office/powerpoint/2010/main" val="402323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Metadata is still data</a:t>
            </a:r>
          </a:p>
        </p:txBody>
      </p:sp>
      <p:sp>
        <p:nvSpPr>
          <p:cNvPr id="3" name="Text Placeholder 2"/>
          <p:cNvSpPr>
            <a:spLocks noGrp="1"/>
          </p:cNvSpPr>
          <p:nvPr>
            <p:ph type="body" sz="quarter" idx="11"/>
          </p:nvPr>
        </p:nvSpPr>
        <p:spPr>
          <a:xfrm>
            <a:off x="152400" y="1600200"/>
            <a:ext cx="8686800" cy="2579168"/>
          </a:xfrm>
        </p:spPr>
        <p:txBody>
          <a:bodyPr>
            <a:normAutofit/>
          </a:bodyPr>
          <a:lstStyle/>
          <a:p>
            <a:r>
              <a:rPr lang="en-US" dirty="0"/>
              <a:t>Metadata about process:</a:t>
            </a:r>
          </a:p>
          <a:p>
            <a:pPr lvl="1"/>
            <a:r>
              <a:rPr lang="en-US" dirty="0"/>
              <a:t>Creation/modification timestamps (with day-of-week, time-of-day translations adjusted for time zones)</a:t>
            </a:r>
          </a:p>
          <a:p>
            <a:pPr lvl="1"/>
            <a:r>
              <a:rPr lang="en-US" dirty="0"/>
              <a:t>Authors, readers</a:t>
            </a:r>
          </a:p>
          <a:p>
            <a:pPr lvl="1"/>
            <a:r>
              <a:rPr lang="en-US" dirty="0"/>
              <a:t>Access control as data</a:t>
            </a:r>
          </a:p>
          <a:p>
            <a:pPr lvl="1"/>
            <a:r>
              <a:rPr lang="en-US" dirty="0"/>
              <a:t>Document, image, attachment, text data sizes</a:t>
            </a:r>
          </a:p>
          <a:p>
            <a:pPr lvl="1"/>
            <a:endParaRPr lang="en-US" dirty="0"/>
          </a:p>
        </p:txBody>
      </p:sp>
    </p:spTree>
    <p:extLst>
      <p:ext uri="{BB962C8B-B14F-4D97-AF65-F5344CB8AC3E}">
        <p14:creationId xmlns:p14="http://schemas.microsoft.com/office/powerpoint/2010/main" val="4159374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924800" cy="461665"/>
          </a:xfrm>
        </p:spPr>
        <p:txBody>
          <a:bodyPr/>
          <a:lstStyle/>
          <a:p>
            <a:r>
              <a:rPr lang="en-US" dirty="0">
                <a:solidFill>
                  <a:srgbClr val="003399"/>
                </a:solidFill>
              </a:rPr>
              <a:t>Representational keywords</a:t>
            </a:r>
          </a:p>
        </p:txBody>
      </p:sp>
      <p:sp>
        <p:nvSpPr>
          <p:cNvPr id="3" name="Text Placeholder 2"/>
          <p:cNvSpPr>
            <a:spLocks noGrp="1"/>
          </p:cNvSpPr>
          <p:nvPr>
            <p:ph type="body" sz="quarter" idx="11"/>
          </p:nvPr>
        </p:nvSpPr>
        <p:spPr>
          <a:xfrm>
            <a:off x="152400" y="1600200"/>
            <a:ext cx="8686800" cy="4953000"/>
          </a:xfrm>
        </p:spPr>
        <p:txBody>
          <a:bodyPr/>
          <a:lstStyle/>
          <a:p>
            <a:r>
              <a:rPr lang="en-US" dirty="0"/>
              <a:t>MD5 hash value</a:t>
            </a:r>
          </a:p>
          <a:p>
            <a:pPr lvl="1"/>
            <a:r>
              <a:rPr lang="en-US" dirty="0"/>
              <a:t>Widely available and easy to create</a:t>
            </a:r>
          </a:p>
          <a:p>
            <a:pPr lvl="1"/>
            <a:r>
              <a:rPr lang="en-US" dirty="0"/>
              <a:t>Security is not an issue here</a:t>
            </a:r>
          </a:p>
          <a:p>
            <a:pPr lvl="1"/>
            <a:r>
              <a:rPr lang="en-US" dirty="0"/>
              <a:t>Creates a unique 32-character string</a:t>
            </a:r>
          </a:p>
          <a:p>
            <a:pPr lvl="1"/>
            <a:r>
              <a:rPr lang="en-US" dirty="0"/>
              <a:t>Easy to use as a substitute category for complex data</a:t>
            </a:r>
          </a:p>
          <a:p>
            <a:pPr lvl="1"/>
            <a:r>
              <a:rPr lang="en-US" dirty="0"/>
              <a:t>Any arbitrary data can be compared, though it must be exactly the same.</a:t>
            </a:r>
          </a:p>
          <a:p>
            <a:r>
              <a:rPr lang="en-US" dirty="0"/>
              <a:t>Replica ID and Note unique ids</a:t>
            </a:r>
          </a:p>
          <a:p>
            <a:pPr lvl="1"/>
            <a:r>
              <a:rPr lang="en-US" dirty="0"/>
              <a:t>Easily available, but anonymous to those without source access</a:t>
            </a:r>
          </a:p>
          <a:p>
            <a:pPr lvl="1"/>
            <a:r>
              <a:rPr lang="en-US" dirty="0"/>
              <a:t>Easy to get back to original for those with source access.</a:t>
            </a:r>
          </a:p>
          <a:p>
            <a:pPr lvl="1"/>
            <a:endParaRPr lang="en-US" dirty="0"/>
          </a:p>
        </p:txBody>
      </p:sp>
    </p:spTree>
    <p:extLst>
      <p:ext uri="{BB962C8B-B14F-4D97-AF65-F5344CB8AC3E}">
        <p14:creationId xmlns:p14="http://schemas.microsoft.com/office/powerpoint/2010/main" val="2971422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6934200" cy="461665"/>
          </a:xfrm>
        </p:spPr>
        <p:txBody>
          <a:bodyPr>
            <a:normAutofit fontScale="92500"/>
          </a:bodyPr>
          <a:lstStyle/>
          <a:p>
            <a:r>
              <a:rPr lang="en-US" dirty="0">
                <a:solidFill>
                  <a:srgbClr val="003399"/>
                </a:solidFill>
              </a:rPr>
              <a:t>MD5 hash values for attachments in Partner Forum 2004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10751"/>
            <a:ext cx="6934200" cy="5524810"/>
          </a:xfrm>
          <a:prstGeom prst="rect">
            <a:avLst/>
          </a:prstGeom>
        </p:spPr>
      </p:pic>
    </p:spTree>
    <p:extLst>
      <p:ext uri="{BB962C8B-B14F-4D97-AF65-F5344CB8AC3E}">
        <p14:creationId xmlns:p14="http://schemas.microsoft.com/office/powerpoint/2010/main" val="3651614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7228114" cy="381000"/>
          </a:xfrm>
        </p:spPr>
        <p:txBody>
          <a:bodyPr>
            <a:normAutofit fontScale="92500" lnSpcReduction="20000"/>
          </a:bodyPr>
          <a:lstStyle/>
          <a:p>
            <a:r>
              <a:rPr lang="en-US" dirty="0">
                <a:solidFill>
                  <a:srgbClr val="003399"/>
                </a:solidFill>
              </a:rPr>
              <a:t>Customer example</a:t>
            </a:r>
          </a:p>
        </p:txBody>
      </p:sp>
      <p:sp>
        <p:nvSpPr>
          <p:cNvPr id="3" name="Text Placeholder 2"/>
          <p:cNvSpPr>
            <a:spLocks noGrp="1"/>
          </p:cNvSpPr>
          <p:nvPr>
            <p:ph type="body" sz="quarter" idx="11"/>
          </p:nvPr>
        </p:nvSpPr>
        <p:spPr>
          <a:xfrm>
            <a:off x="163286" y="1524000"/>
            <a:ext cx="8686800" cy="4495800"/>
          </a:xfrm>
        </p:spPr>
        <p:txBody>
          <a:bodyPr>
            <a:normAutofit/>
          </a:bodyPr>
          <a:lstStyle/>
          <a:p>
            <a:r>
              <a:rPr lang="en-US" dirty="0"/>
              <a:t>Company modernizing had two goals</a:t>
            </a:r>
          </a:p>
          <a:p>
            <a:pPr lvl="1"/>
            <a:r>
              <a:rPr lang="en-US" dirty="0"/>
              <a:t>Find duplicate images to consolidate references and reduce bandwidth and storage</a:t>
            </a:r>
          </a:p>
          <a:p>
            <a:pPr lvl="1"/>
            <a:r>
              <a:rPr lang="en-US" dirty="0"/>
              <a:t>Provide mechanism for finding images in cases of alleged copyright infringement</a:t>
            </a:r>
          </a:p>
          <a:p>
            <a:r>
              <a:rPr lang="en-US" dirty="0"/>
              <a:t>Process</a:t>
            </a:r>
          </a:p>
          <a:p>
            <a:pPr lvl="1"/>
            <a:r>
              <a:rPr lang="en-US" dirty="0"/>
              <a:t>Generated CSV with all image resources and all images embedded in rich text fields (later added some embedded in design elements)</a:t>
            </a:r>
          </a:p>
          <a:p>
            <a:pPr lvl="1"/>
            <a:r>
              <a:rPr lang="en-US" dirty="0"/>
              <a:t>Generated MD5 hash of every image as key, along with its location and size (to prioritize frequently used images that were larger) </a:t>
            </a:r>
          </a:p>
        </p:txBody>
      </p:sp>
    </p:spTree>
    <p:extLst>
      <p:ext uri="{BB962C8B-B14F-4D97-AF65-F5344CB8AC3E}">
        <p14:creationId xmlns:p14="http://schemas.microsoft.com/office/powerpoint/2010/main" val="3365641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APARS  - narrowing down and finding logical units</a:t>
            </a:r>
          </a:p>
        </p:txBody>
      </p:sp>
      <p:sp>
        <p:nvSpPr>
          <p:cNvPr id="3" name="Text Placeholder 2"/>
          <p:cNvSpPr>
            <a:spLocks noGrp="1"/>
          </p:cNvSpPr>
          <p:nvPr>
            <p:ph type="body" sz="quarter" idx="11"/>
          </p:nvPr>
        </p:nvSpPr>
        <p:spPr>
          <a:xfrm>
            <a:off x="152400" y="1600200"/>
            <a:ext cx="8686800" cy="5029200"/>
          </a:xfrm>
        </p:spPr>
        <p:txBody>
          <a:bodyPr/>
          <a:lstStyle/>
          <a:p>
            <a:r>
              <a:rPr lang="en-US" dirty="0"/>
              <a:t>Start with everything on single document</a:t>
            </a:r>
          </a:p>
          <a:p>
            <a:pPr lvl="1"/>
            <a:r>
              <a:rPr lang="en-US" dirty="0"/>
              <a:t>Look at the document to see what is shown and the context</a:t>
            </a:r>
          </a:p>
          <a:p>
            <a:pPr lvl="1"/>
            <a:r>
              <a:rPr lang="en-US" dirty="0"/>
              <a:t>Dump all items to CSV to explore</a:t>
            </a:r>
          </a:p>
          <a:p>
            <a:pPr lvl="1"/>
            <a:r>
              <a:rPr lang="en-US" dirty="0"/>
              <a:t>Determine whether needs to be split or combined</a:t>
            </a:r>
          </a:p>
          <a:p>
            <a:r>
              <a:rPr lang="en-US" dirty="0"/>
              <a:t>Narrow down “important” values </a:t>
            </a:r>
          </a:p>
          <a:p>
            <a:pPr lvl="1"/>
            <a:r>
              <a:rPr lang="en-US" dirty="0"/>
              <a:t>Include only numeric or quantifiable values you can identify</a:t>
            </a:r>
          </a:p>
          <a:p>
            <a:pPr lvl="1"/>
            <a:r>
              <a:rPr lang="en-US" dirty="0"/>
              <a:t>Exclude noise</a:t>
            </a:r>
          </a:p>
          <a:p>
            <a:pPr lvl="1"/>
            <a:r>
              <a:rPr lang="en-US" dirty="0"/>
              <a:t>Determine where splits or joins needed</a:t>
            </a:r>
          </a:p>
          <a:p>
            <a:pPr lvl="1"/>
            <a:r>
              <a:rPr lang="en-US" dirty="0"/>
              <a:t>In splits, see if multiple parallel values are needed – other values duplicated</a:t>
            </a:r>
          </a:p>
        </p:txBody>
      </p:sp>
    </p:spTree>
    <p:extLst>
      <p:ext uri="{BB962C8B-B14F-4D97-AF65-F5344CB8AC3E}">
        <p14:creationId xmlns:p14="http://schemas.microsoft.com/office/powerpoint/2010/main" val="3983016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Bug reports  - real world example</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Multi-level logical units</a:t>
            </a:r>
          </a:p>
          <a:p>
            <a:pPr lvl="1"/>
            <a:r>
              <a:rPr lang="en-US" dirty="0"/>
              <a:t>Main document has bug report with simple and rich text items</a:t>
            </a:r>
          </a:p>
          <a:p>
            <a:pPr lvl="1"/>
            <a:r>
              <a:rPr lang="en-US" dirty="0"/>
              <a:t>Response document has status</a:t>
            </a:r>
          </a:p>
          <a:p>
            <a:pPr lvl="1"/>
            <a:r>
              <a:rPr lang="en-US" dirty="0"/>
              <a:t>Document with shared key from response has release info</a:t>
            </a:r>
          </a:p>
          <a:p>
            <a:r>
              <a:rPr lang="en-US" dirty="0"/>
              <a:t>Data Analysis </a:t>
            </a:r>
          </a:p>
          <a:p>
            <a:pPr lvl="1"/>
            <a:r>
              <a:rPr lang="en-US" dirty="0"/>
              <a:t>Quantifying and categorizing</a:t>
            </a:r>
          </a:p>
          <a:p>
            <a:r>
              <a:rPr lang="en-US" dirty="0"/>
              <a:t>Cognitive Analysis</a:t>
            </a:r>
          </a:p>
          <a:p>
            <a:pPr lvl="1"/>
            <a:r>
              <a:rPr lang="en-US" dirty="0"/>
              <a:t>Adds in narrative data for tone analysis, personality insights and natural language processing</a:t>
            </a:r>
          </a:p>
        </p:txBody>
      </p:sp>
    </p:spTree>
    <p:extLst>
      <p:ext uri="{BB962C8B-B14F-4D97-AF65-F5344CB8AC3E}">
        <p14:creationId xmlns:p14="http://schemas.microsoft.com/office/powerpoint/2010/main" val="1263447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Q1 – How many are severity 1 or 2?</a:t>
            </a:r>
          </a:p>
          <a:p>
            <a:pPr lvl="1"/>
            <a:r>
              <a:rPr lang="en-US" dirty="0"/>
              <a:t>Logical unit is Bug Report, so one row per document</a:t>
            </a:r>
          </a:p>
          <a:p>
            <a:pPr lvl="1"/>
            <a:r>
              <a:rPr lang="en-US" dirty="0"/>
              <a:t>Need severity value</a:t>
            </a:r>
          </a:p>
        </p:txBody>
      </p:sp>
    </p:spTree>
    <p:extLst>
      <p:ext uri="{BB962C8B-B14F-4D97-AF65-F5344CB8AC3E}">
        <p14:creationId xmlns:p14="http://schemas.microsoft.com/office/powerpoint/2010/main" val="2292753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Q2 – How many of those were </a:t>
            </a:r>
            <a:r>
              <a:rPr lang="en-US" dirty="0" err="1"/>
              <a:t>SPR’d</a:t>
            </a:r>
            <a:r>
              <a:rPr lang="en-US" dirty="0"/>
              <a:t>?</a:t>
            </a:r>
          </a:p>
          <a:p>
            <a:pPr lvl="1"/>
            <a:r>
              <a:rPr lang="en-US" dirty="0"/>
              <a:t>Logical unit is Bug Report plus a response document with status, so one row per combination of main and response</a:t>
            </a:r>
          </a:p>
          <a:p>
            <a:pPr lvl="1"/>
            <a:r>
              <a:rPr lang="en-US" dirty="0"/>
              <a:t>Need severity value from Bug Report</a:t>
            </a:r>
          </a:p>
          <a:p>
            <a:pPr lvl="1"/>
            <a:r>
              <a:rPr lang="en-US" dirty="0"/>
              <a:t>Need SPR number from the response document</a:t>
            </a:r>
          </a:p>
        </p:txBody>
      </p:sp>
    </p:spTree>
    <p:extLst>
      <p:ext uri="{BB962C8B-B14F-4D97-AF65-F5344CB8AC3E}">
        <p14:creationId xmlns:p14="http://schemas.microsoft.com/office/powerpoint/2010/main" val="3797295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Q3 – What percent of bugs reported to be “blocking deployment” were </a:t>
            </a:r>
            <a:r>
              <a:rPr lang="en-US" dirty="0" err="1"/>
              <a:t>SPR’d</a:t>
            </a:r>
            <a:r>
              <a:rPr lang="en-US" dirty="0"/>
              <a:t>?</a:t>
            </a:r>
          </a:p>
          <a:p>
            <a:pPr lvl="1"/>
            <a:r>
              <a:rPr lang="en-US" dirty="0"/>
              <a:t>Logical unit is Bug Report plus a response document with status, so one row per combination of main and response</a:t>
            </a:r>
          </a:p>
          <a:p>
            <a:pPr lvl="1"/>
            <a:r>
              <a:rPr lang="en-US" dirty="0"/>
              <a:t>Need parsed value from rich text on Bug Report</a:t>
            </a:r>
          </a:p>
          <a:p>
            <a:pPr lvl="1"/>
            <a:r>
              <a:rPr lang="en-US" dirty="0"/>
              <a:t>Need SPR number from the response document</a:t>
            </a:r>
          </a:p>
        </p:txBody>
      </p:sp>
    </p:spTree>
    <p:extLst>
      <p:ext uri="{BB962C8B-B14F-4D97-AF65-F5344CB8AC3E}">
        <p14:creationId xmlns:p14="http://schemas.microsoft.com/office/powerpoint/2010/main" val="84662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Q4 – How many of those reported to be “blocking deployment” were released?</a:t>
            </a:r>
          </a:p>
          <a:p>
            <a:pPr lvl="1"/>
            <a:r>
              <a:rPr lang="en-US" dirty="0"/>
              <a:t>Logical unit is Bug Report plus a response document with status plus the matching document in Fix List </a:t>
            </a:r>
            <a:r>
              <a:rPr lang="en-US" dirty="0" err="1"/>
              <a:t>db</a:t>
            </a:r>
            <a:r>
              <a:rPr lang="en-US" dirty="0"/>
              <a:t>, so one row per combination of main and response and </a:t>
            </a:r>
            <a:r>
              <a:rPr lang="en-US" dirty="0" err="1"/>
              <a:t>fixlist</a:t>
            </a:r>
            <a:r>
              <a:rPr lang="en-US" dirty="0"/>
              <a:t> document</a:t>
            </a:r>
          </a:p>
          <a:p>
            <a:pPr lvl="1"/>
            <a:r>
              <a:rPr lang="en-US" dirty="0"/>
              <a:t>Need parsed value from rich text on Bug Report</a:t>
            </a:r>
          </a:p>
          <a:p>
            <a:pPr lvl="1"/>
            <a:r>
              <a:rPr lang="en-US" dirty="0"/>
              <a:t>Need SPR number from the response document</a:t>
            </a:r>
          </a:p>
          <a:p>
            <a:pPr lvl="1"/>
            <a:r>
              <a:rPr lang="en-US" dirty="0"/>
              <a:t>Need Maintenance Release which matches that SPR number</a:t>
            </a:r>
          </a:p>
        </p:txBody>
      </p:sp>
    </p:spTree>
    <p:extLst>
      <p:ext uri="{BB962C8B-B14F-4D97-AF65-F5344CB8AC3E}">
        <p14:creationId xmlns:p14="http://schemas.microsoft.com/office/powerpoint/2010/main" val="137954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Genii Software products</a:t>
            </a:r>
          </a:p>
        </p:txBody>
      </p:sp>
      <p:sp>
        <p:nvSpPr>
          <p:cNvPr id="3" name="Text Placeholder 2"/>
          <p:cNvSpPr>
            <a:spLocks noGrp="1"/>
          </p:cNvSpPr>
          <p:nvPr>
            <p:ph type="body" sz="quarter" idx="11"/>
          </p:nvPr>
        </p:nvSpPr>
        <p:spPr>
          <a:xfrm>
            <a:off x="228600" y="1600200"/>
            <a:ext cx="8686800" cy="4648200"/>
          </a:xfrm>
        </p:spPr>
        <p:txBody>
          <a:bodyPr>
            <a:normAutofit/>
          </a:bodyPr>
          <a:lstStyle/>
          <a:p>
            <a:r>
              <a:rPr lang="en-US" dirty="0" err="1"/>
              <a:t>CoexLinks</a:t>
            </a:r>
            <a:r>
              <a:rPr lang="en-US" dirty="0"/>
              <a:t> family – high fidelity email</a:t>
            </a:r>
          </a:p>
          <a:p>
            <a:pPr lvl="1"/>
            <a:r>
              <a:rPr lang="en-US" dirty="0" err="1"/>
              <a:t>CoexLinks</a:t>
            </a:r>
            <a:r>
              <a:rPr lang="en-US" dirty="0"/>
              <a:t> Fidelity – High fidelity email “live”</a:t>
            </a:r>
          </a:p>
          <a:p>
            <a:pPr lvl="1"/>
            <a:r>
              <a:rPr lang="en-US" dirty="0" err="1"/>
              <a:t>CoexLinks</a:t>
            </a:r>
            <a:r>
              <a:rPr lang="en-US" dirty="0"/>
              <a:t> Migrate – High fidelity email exported</a:t>
            </a:r>
          </a:p>
          <a:p>
            <a:pPr lvl="1"/>
            <a:r>
              <a:rPr lang="en-US" dirty="0" err="1"/>
              <a:t>CoexLinks</a:t>
            </a:r>
            <a:r>
              <a:rPr lang="en-US" dirty="0"/>
              <a:t> Journal – High fidelity email journaled to vaults</a:t>
            </a:r>
          </a:p>
          <a:p>
            <a:r>
              <a:rPr lang="en-US" dirty="0" err="1"/>
              <a:t>AppsFidelity</a:t>
            </a:r>
            <a:r>
              <a:rPr lang="en-US" dirty="0"/>
              <a:t> family – high fidelity apps</a:t>
            </a:r>
          </a:p>
          <a:p>
            <a:pPr lvl="1"/>
            <a:r>
              <a:rPr lang="en-US" dirty="0" err="1"/>
              <a:t>AppsFidelity</a:t>
            </a:r>
            <a:r>
              <a:rPr lang="en-US" dirty="0"/>
              <a:t> – Synchronized Notes/Web editing</a:t>
            </a:r>
          </a:p>
          <a:p>
            <a:pPr lvl="1"/>
            <a:r>
              <a:rPr lang="en-US" dirty="0" err="1"/>
              <a:t>AppsFidelity</a:t>
            </a:r>
            <a:r>
              <a:rPr lang="en-US" dirty="0"/>
              <a:t> Migrate – Export application data</a:t>
            </a:r>
          </a:p>
          <a:p>
            <a:r>
              <a:rPr lang="en-US" dirty="0"/>
              <a:t>Midas family – extended programming in ND</a:t>
            </a:r>
          </a:p>
          <a:p>
            <a:pPr lvl="1"/>
            <a:r>
              <a:rPr lang="en-US" dirty="0"/>
              <a:t>Midas LSX – Data mining &amp; export, rich text manipulation, and more</a:t>
            </a:r>
            <a:endParaRPr lang="en-US" i="1" dirty="0"/>
          </a:p>
          <a:p>
            <a:pPr lvl="1"/>
            <a:r>
              <a:rPr lang="en-US" dirty="0"/>
              <a:t>Midas C++ - Same Midas magic squeezed into a C/C++ bottle</a:t>
            </a:r>
          </a:p>
        </p:txBody>
      </p:sp>
    </p:spTree>
    <p:extLst>
      <p:ext uri="{BB962C8B-B14F-4D97-AF65-F5344CB8AC3E}">
        <p14:creationId xmlns:p14="http://schemas.microsoft.com/office/powerpoint/2010/main" val="2673268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Q5 – How many of those reported to be “blocking deployment” were released?</a:t>
            </a:r>
          </a:p>
          <a:p>
            <a:pPr lvl="1"/>
            <a:r>
              <a:rPr lang="en-US" dirty="0"/>
              <a:t>Logical unit is Bug Report plus a response document with status plus the matching document in Fix List </a:t>
            </a:r>
            <a:r>
              <a:rPr lang="en-US" dirty="0" err="1"/>
              <a:t>db</a:t>
            </a:r>
            <a:r>
              <a:rPr lang="en-US" dirty="0"/>
              <a:t>, so one row per combination of main and response and </a:t>
            </a:r>
            <a:r>
              <a:rPr lang="en-US" dirty="0" err="1"/>
              <a:t>fixlist</a:t>
            </a:r>
            <a:r>
              <a:rPr lang="en-US" dirty="0"/>
              <a:t> document</a:t>
            </a:r>
          </a:p>
          <a:p>
            <a:pPr lvl="1"/>
            <a:r>
              <a:rPr lang="en-US" dirty="0"/>
              <a:t>Source is nine parallel databases</a:t>
            </a:r>
          </a:p>
          <a:p>
            <a:pPr lvl="1"/>
            <a:r>
              <a:rPr lang="en-US" dirty="0"/>
              <a:t>Need parsed value from rich text on Bug Report</a:t>
            </a:r>
          </a:p>
          <a:p>
            <a:pPr lvl="1"/>
            <a:r>
              <a:rPr lang="en-US" dirty="0"/>
              <a:t>Need SPR number from the response document</a:t>
            </a:r>
          </a:p>
          <a:p>
            <a:pPr lvl="1"/>
            <a:r>
              <a:rPr lang="en-US" dirty="0"/>
              <a:t>Need Maintenance Release which matches that SPR number</a:t>
            </a:r>
          </a:p>
        </p:txBody>
      </p:sp>
    </p:spTree>
    <p:extLst>
      <p:ext uri="{BB962C8B-B14F-4D97-AF65-F5344CB8AC3E}">
        <p14:creationId xmlns:p14="http://schemas.microsoft.com/office/powerpoint/2010/main" val="1381540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381000"/>
          </a:xfrm>
        </p:spPr>
        <p:txBody>
          <a:bodyPr>
            <a:noAutofit/>
          </a:bodyPr>
          <a:lstStyle/>
          <a:p>
            <a:r>
              <a:rPr lang="en-US" dirty="0"/>
              <a:t>Is he done yet?</a:t>
            </a:r>
          </a:p>
        </p:txBody>
      </p:sp>
      <p:pic>
        <p:nvPicPr>
          <p:cNvPr id="4" name="Picture 3">
            <a:extLst>
              <a:ext uri="{FF2B5EF4-FFF2-40B4-BE49-F238E27FC236}">
                <a16:creationId xmlns:a16="http://schemas.microsoft.com/office/drawing/2014/main" id="{0C0EEA08-9734-4397-866C-1674966F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567" y="2209800"/>
            <a:ext cx="6664465" cy="301233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Q&amp;A</a:t>
            </a:r>
          </a:p>
        </p:txBody>
      </p:sp>
      <p:pic>
        <p:nvPicPr>
          <p:cNvPr id="6" name="Picture 5" descr="red_questionmark.png"/>
          <p:cNvPicPr>
            <a:picLocks noChangeAspect="1"/>
          </p:cNvPicPr>
          <p:nvPr/>
        </p:nvPicPr>
        <p:blipFill>
          <a:blip r:embed="rId2" cstate="print"/>
          <a:stretch>
            <a:fillRect/>
          </a:stretch>
        </p:blipFill>
        <p:spPr>
          <a:xfrm>
            <a:off x="3200400" y="838200"/>
            <a:ext cx="3333750" cy="3810000"/>
          </a:xfrm>
          <a:prstGeom prst="rect">
            <a:avLst/>
          </a:prstGeom>
        </p:spPr>
      </p:pic>
      <p:sp>
        <p:nvSpPr>
          <p:cNvPr id="3" name="TextBox 2"/>
          <p:cNvSpPr txBox="1"/>
          <p:nvPr/>
        </p:nvSpPr>
        <p:spPr>
          <a:xfrm>
            <a:off x="2057400" y="5181600"/>
            <a:ext cx="5486400" cy="430887"/>
          </a:xfrm>
          <a:prstGeom prst="rect">
            <a:avLst/>
          </a:prstGeom>
          <a:noFill/>
        </p:spPr>
        <p:txBody>
          <a:bodyPr wrap="square" rtlCol="0">
            <a:spAutoFit/>
          </a:bodyPr>
          <a:lstStyle/>
          <a:p>
            <a:r>
              <a:rPr lang="en-US" sz="2200" dirty="0">
                <a:solidFill>
                  <a:srgbClr val="000072"/>
                </a:solidFill>
              </a:rPr>
              <a:t>http://geniisoft.com/db/CollabSphere2018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Thoughts for session</a:t>
            </a:r>
          </a:p>
        </p:txBody>
      </p:sp>
      <p:sp>
        <p:nvSpPr>
          <p:cNvPr id="3" name="Text Placeholder 2"/>
          <p:cNvSpPr>
            <a:spLocks noGrp="1"/>
          </p:cNvSpPr>
          <p:nvPr>
            <p:ph type="body" sz="quarter" idx="11"/>
          </p:nvPr>
        </p:nvSpPr>
        <p:spPr>
          <a:xfrm>
            <a:off x="228600" y="1676400"/>
            <a:ext cx="8686800" cy="4142673"/>
          </a:xfrm>
        </p:spPr>
        <p:txBody>
          <a:bodyPr>
            <a:normAutofit/>
          </a:bodyPr>
          <a:lstStyle/>
          <a:p>
            <a:r>
              <a:rPr lang="en-US" dirty="0"/>
              <a:t>Defining terms</a:t>
            </a:r>
          </a:p>
          <a:p>
            <a:r>
              <a:rPr lang="en-US" dirty="0"/>
              <a:t>What are the answers that provide value?</a:t>
            </a:r>
          </a:p>
          <a:p>
            <a:r>
              <a:rPr lang="en-US" dirty="0"/>
              <a:t>What are the logical units of information?</a:t>
            </a:r>
          </a:p>
          <a:p>
            <a:r>
              <a:rPr lang="en-US" dirty="0"/>
              <a:t>Data visualization</a:t>
            </a:r>
          </a:p>
          <a:p>
            <a:r>
              <a:rPr lang="en-US" dirty="0"/>
              <a:t>Data analysis with real world data</a:t>
            </a:r>
          </a:p>
        </p:txBody>
      </p:sp>
    </p:spTree>
    <p:extLst>
      <p:ext uri="{BB962C8B-B14F-4D97-AF65-F5344CB8AC3E}">
        <p14:creationId xmlns:p14="http://schemas.microsoft.com/office/powerpoint/2010/main" val="234119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Defining terms</a:t>
            </a:r>
          </a:p>
        </p:txBody>
      </p:sp>
      <p:sp>
        <p:nvSpPr>
          <p:cNvPr id="3" name="Text Placeholder 2"/>
          <p:cNvSpPr>
            <a:spLocks noGrp="1"/>
          </p:cNvSpPr>
          <p:nvPr>
            <p:ph type="body" sz="quarter" idx="11"/>
          </p:nvPr>
        </p:nvSpPr>
        <p:spPr>
          <a:xfrm>
            <a:off x="228600" y="1676400"/>
            <a:ext cx="8686800" cy="4724400"/>
          </a:xfrm>
        </p:spPr>
        <p:txBody>
          <a:bodyPr>
            <a:normAutofit fontScale="62500" lnSpcReduction="20000"/>
          </a:bodyPr>
          <a:lstStyle/>
          <a:p>
            <a:r>
              <a:rPr lang="en-US" dirty="0"/>
              <a:t>ROI</a:t>
            </a:r>
            <a:r>
              <a:rPr lang="en-US" b="0" dirty="0"/>
              <a:t>: Return on Investment, or Re-use of Information you have already spent time, energy, and money creating and collection.</a:t>
            </a:r>
            <a:br>
              <a:rPr lang="en-US" b="0" dirty="0"/>
            </a:br>
            <a:endParaRPr lang="en-US" dirty="0"/>
          </a:p>
          <a:p>
            <a:r>
              <a:rPr lang="en-US" dirty="0"/>
              <a:t>Data mining</a:t>
            </a:r>
            <a:r>
              <a:rPr lang="en-US" b="0" dirty="0"/>
              <a:t>: digging into databases in order to find relevant information including context.</a:t>
            </a:r>
            <a:br>
              <a:rPr lang="en-US" b="0" dirty="0"/>
            </a:br>
            <a:endParaRPr lang="en-US" b="0" dirty="0"/>
          </a:p>
          <a:p>
            <a:r>
              <a:rPr lang="en-US" dirty="0"/>
              <a:t>Data analysis</a:t>
            </a:r>
            <a:r>
              <a:rPr lang="en-US" b="0" dirty="0"/>
              <a:t>: inspecting, cleaning, transforming, and modeling data with goal of discovering useful information, suggesting conclusions, and supporting decision-making</a:t>
            </a:r>
            <a:br>
              <a:rPr lang="en-US" b="0" dirty="0"/>
            </a:br>
            <a:endParaRPr lang="en-US" b="0" dirty="0"/>
          </a:p>
          <a:p>
            <a:r>
              <a:rPr lang="en-US" dirty="0"/>
              <a:t>Data visualization</a:t>
            </a:r>
            <a:r>
              <a:rPr lang="en-US" b="0" dirty="0"/>
              <a:t>: helping frame the significance of data by placing it in a visual context.</a:t>
            </a:r>
          </a:p>
          <a:p>
            <a:endParaRPr lang="en-US" dirty="0"/>
          </a:p>
          <a:p>
            <a:r>
              <a:rPr lang="en-US" dirty="0"/>
              <a:t>Machine learning</a:t>
            </a:r>
            <a:r>
              <a:rPr lang="en-US" b="0" dirty="0"/>
              <a:t>: teaching computers to find hidden insights without being explicitly programmed where to look.</a:t>
            </a:r>
            <a:br>
              <a:rPr lang="en-US" b="0" dirty="0"/>
            </a:br>
            <a:endParaRPr lang="en-US" b="0" dirty="0"/>
          </a:p>
        </p:txBody>
      </p:sp>
    </p:spTree>
    <p:extLst>
      <p:ext uri="{BB962C8B-B14F-4D97-AF65-F5344CB8AC3E}">
        <p14:creationId xmlns:p14="http://schemas.microsoft.com/office/powerpoint/2010/main" val="391802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162800" cy="381000"/>
          </a:xfrm>
        </p:spPr>
        <p:txBody>
          <a:bodyPr>
            <a:normAutofit fontScale="92500" lnSpcReduction="20000"/>
          </a:bodyPr>
          <a:lstStyle/>
          <a:p>
            <a:r>
              <a:rPr lang="en-US" dirty="0">
                <a:solidFill>
                  <a:srgbClr val="000072"/>
                </a:solidFill>
              </a:rPr>
              <a:t>R O I</a:t>
            </a:r>
          </a:p>
        </p:txBody>
      </p:sp>
      <p:pic>
        <p:nvPicPr>
          <p:cNvPr id="9" name="Picture 8">
            <a:extLst>
              <a:ext uri="{FF2B5EF4-FFF2-40B4-BE49-F238E27FC236}">
                <a16:creationId xmlns:a16="http://schemas.microsoft.com/office/drawing/2014/main" id="{79DC36C8-62DA-4B87-88D3-93AA0624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090737"/>
            <a:ext cx="4762500" cy="2676525"/>
          </a:xfrm>
          <a:prstGeom prst="rect">
            <a:avLst/>
          </a:prstGeom>
        </p:spPr>
      </p:pic>
    </p:spTree>
    <p:extLst>
      <p:ext uri="{BB962C8B-B14F-4D97-AF65-F5344CB8AC3E}">
        <p14:creationId xmlns:p14="http://schemas.microsoft.com/office/powerpoint/2010/main" val="399219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8382000" cy="461665"/>
          </a:xfrm>
        </p:spPr>
        <p:txBody>
          <a:bodyPr>
            <a:normAutofit/>
          </a:bodyPr>
          <a:lstStyle/>
          <a:p>
            <a:r>
              <a:rPr lang="en-US" dirty="0">
                <a:solidFill>
                  <a:srgbClr val="000072"/>
                </a:solidFill>
              </a:rPr>
              <a:t>Return On Investment / Re-use of Information</a:t>
            </a:r>
          </a:p>
        </p:txBody>
      </p:sp>
      <p:sp>
        <p:nvSpPr>
          <p:cNvPr id="3" name="Text Placeholder 2"/>
          <p:cNvSpPr>
            <a:spLocks noGrp="1"/>
          </p:cNvSpPr>
          <p:nvPr>
            <p:ph type="body" sz="quarter" idx="11"/>
          </p:nvPr>
        </p:nvSpPr>
        <p:spPr>
          <a:xfrm>
            <a:off x="228600" y="1676400"/>
            <a:ext cx="8686800" cy="4724400"/>
          </a:xfrm>
        </p:spPr>
        <p:txBody>
          <a:bodyPr>
            <a:normAutofit/>
          </a:bodyPr>
          <a:lstStyle/>
          <a:p>
            <a:r>
              <a:rPr lang="en-US" dirty="0"/>
              <a:t>Obvious to non-obvious (some may be external)</a:t>
            </a:r>
          </a:p>
          <a:p>
            <a:pPr lvl="1"/>
            <a:r>
              <a:rPr lang="en-US" b="1" dirty="0"/>
              <a:t>Active </a:t>
            </a:r>
            <a:r>
              <a:rPr lang="en-US" b="1" dirty="0" err="1"/>
              <a:t>dbs</a:t>
            </a:r>
            <a:r>
              <a:rPr lang="en-US" b="1" dirty="0"/>
              <a:t> with easily identifiable data points (e.g., sales records)</a:t>
            </a:r>
          </a:p>
          <a:p>
            <a:pPr lvl="1"/>
            <a:r>
              <a:rPr lang="en-US" b="1" dirty="0"/>
              <a:t>Archived </a:t>
            </a:r>
            <a:r>
              <a:rPr lang="en-US" b="1" dirty="0" err="1"/>
              <a:t>dbs</a:t>
            </a:r>
            <a:r>
              <a:rPr lang="en-US" b="1" dirty="0"/>
              <a:t> with easily identifiable data points (e.g., previous year’s orders)</a:t>
            </a:r>
          </a:p>
          <a:p>
            <a:pPr lvl="1"/>
            <a:r>
              <a:rPr lang="en-US" b="1" dirty="0"/>
              <a:t>Correlated </a:t>
            </a:r>
            <a:r>
              <a:rPr lang="en-US" b="1" dirty="0" err="1"/>
              <a:t>dbs</a:t>
            </a:r>
            <a:r>
              <a:rPr lang="en-US" b="1" dirty="0"/>
              <a:t> with less easily identifiable data (e.g., CRM or support </a:t>
            </a:r>
            <a:r>
              <a:rPr lang="en-US" b="1" dirty="0" err="1"/>
              <a:t>dbs</a:t>
            </a:r>
            <a:r>
              <a:rPr lang="en-US" b="1" dirty="0"/>
              <a:t> correlated with sales/products </a:t>
            </a:r>
            <a:r>
              <a:rPr lang="en-US" b="1" dirty="0" err="1"/>
              <a:t>dbs</a:t>
            </a:r>
            <a:r>
              <a:rPr lang="en-US" b="1" dirty="0"/>
              <a:t>)</a:t>
            </a:r>
          </a:p>
          <a:p>
            <a:pPr lvl="1"/>
            <a:r>
              <a:rPr lang="en-US" b="1" dirty="0"/>
              <a:t>Parallel but disconnected </a:t>
            </a:r>
            <a:r>
              <a:rPr lang="en-US" b="1" dirty="0" err="1"/>
              <a:t>dbs</a:t>
            </a:r>
            <a:r>
              <a:rPr lang="en-US" b="1" dirty="0"/>
              <a:t> (e.g., discussion, brainstorming)</a:t>
            </a:r>
          </a:p>
          <a:p>
            <a:pPr lvl="1"/>
            <a:r>
              <a:rPr lang="en-US" b="1" dirty="0"/>
              <a:t>Ancillary </a:t>
            </a:r>
            <a:r>
              <a:rPr lang="en-US" b="1" dirty="0" err="1"/>
              <a:t>dbs</a:t>
            </a:r>
            <a:r>
              <a:rPr lang="en-US" b="1" dirty="0"/>
              <a:t> with loosely correlated data (e.g., mail </a:t>
            </a:r>
            <a:r>
              <a:rPr lang="en-US" b="1" dirty="0" err="1"/>
              <a:t>dbs</a:t>
            </a:r>
            <a:r>
              <a:rPr lang="en-US" b="1" dirty="0"/>
              <a:t>)</a:t>
            </a:r>
          </a:p>
          <a:p>
            <a:pPr lvl="1"/>
            <a:r>
              <a:rPr lang="en-US" b="1" dirty="0"/>
              <a:t>Unrelated </a:t>
            </a:r>
            <a:r>
              <a:rPr lang="en-US" b="1" dirty="0" err="1"/>
              <a:t>dbs</a:t>
            </a:r>
            <a:r>
              <a:rPr lang="en-US" b="1" dirty="0"/>
              <a:t> used by correlated people (e.g., any other activity of people involved with correlated </a:t>
            </a:r>
            <a:r>
              <a:rPr lang="en-US" b="1" dirty="0" err="1"/>
              <a:t>dbs</a:t>
            </a:r>
            <a:r>
              <a:rPr lang="en-US" b="1" dirty="0"/>
              <a:t>)</a:t>
            </a:r>
          </a:p>
        </p:txBody>
      </p:sp>
    </p:spTree>
    <p:extLst>
      <p:ext uri="{BB962C8B-B14F-4D97-AF65-F5344CB8AC3E}">
        <p14:creationId xmlns:p14="http://schemas.microsoft.com/office/powerpoint/2010/main" val="2486286960"/>
      </p:ext>
    </p:extLst>
  </p:cSld>
  <p:clrMapOvr>
    <a:masterClrMapping/>
  </p:clrMapOvr>
</p:sld>
</file>

<file path=ppt/theme/theme1.xml><?xml version="1.0" encoding="utf-8"?>
<a:theme xmlns:a="http://schemas.openxmlformats.org/drawingml/2006/main" name="MWLUG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llabSphere20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MWLUG2017</Template>
  <TotalTime>5435</TotalTime>
  <Words>2092</Words>
  <Application>Microsoft Office PowerPoint</Application>
  <PresentationFormat>On-screen Show (4:3)</PresentationFormat>
  <Paragraphs>269</Paragraphs>
  <Slides>52</Slides>
  <Notes>1</Notes>
  <HiddenSlides>0</HiddenSlides>
  <MMClips>1</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52</vt:i4>
      </vt:variant>
    </vt:vector>
  </HeadingPairs>
  <TitlesOfParts>
    <vt:vector size="57" baseType="lpstr">
      <vt:lpstr>Arial</vt:lpstr>
      <vt:lpstr>Calibri</vt:lpstr>
      <vt:lpstr>MWLUG2017</vt:lpstr>
      <vt:lpstr>CollabSphere2018</vt:lpstr>
      <vt:lpstr>Custom Design</vt:lpstr>
      <vt:lpstr>The ROI of Data Building on your company's existing investment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pcuser</dc:creator>
  <cp:lastModifiedBy>Ben Langhinrichs</cp:lastModifiedBy>
  <cp:revision>328</cp:revision>
  <dcterms:created xsi:type="dcterms:W3CDTF">2015-07-12T19:38:36Z</dcterms:created>
  <dcterms:modified xsi:type="dcterms:W3CDTF">2018-07-27T14:34:21Z</dcterms:modified>
</cp:coreProperties>
</file>